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924" r:id="rId2"/>
    <p:sldId id="2922" r:id="rId3"/>
    <p:sldId id="2923" r:id="rId4"/>
    <p:sldId id="2926" r:id="rId5"/>
    <p:sldId id="2925" r:id="rId6"/>
    <p:sldId id="2921" r:id="rId7"/>
    <p:sldId id="2932" r:id="rId8"/>
    <p:sldId id="2929" r:id="rId9"/>
    <p:sldId id="2930" r:id="rId10"/>
    <p:sldId id="2933" r:id="rId11"/>
    <p:sldId id="2931" r:id="rId12"/>
    <p:sldId id="2934" r:id="rId13"/>
    <p:sldId id="2935" r:id="rId14"/>
    <p:sldId id="2936" r:id="rId15"/>
    <p:sldId id="2937" r:id="rId16"/>
    <p:sldId id="2938" r:id="rId17"/>
    <p:sldId id="2939" r:id="rId18"/>
    <p:sldId id="2940" r:id="rId19"/>
    <p:sldId id="2941" r:id="rId20"/>
    <p:sldId id="2942" r:id="rId21"/>
    <p:sldId id="2943" r:id="rId22"/>
    <p:sldId id="2944" r:id="rId23"/>
    <p:sldId id="2945" r:id="rId24"/>
    <p:sldId id="2946" r:id="rId25"/>
    <p:sldId id="294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ya Portman" initials="NP" lastIdx="1" clrIdx="0">
    <p:extLst>
      <p:ext uri="{19B8F6BF-5375-455C-9EA6-DF929625EA0E}">
        <p15:presenceInfo xmlns:p15="http://schemas.microsoft.com/office/powerpoint/2012/main" userId="S::nportman@360incentives.com::bb19191b-ac69-44aa-b64e-d4152b0d25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91811"/>
  </p:normalViewPr>
  <p:slideViewPr>
    <p:cSldViewPr snapToGrid="0" snapToObjects="1">
      <p:cViewPr varScale="1">
        <p:scale>
          <a:sx n="100" d="100"/>
          <a:sy n="100" d="100"/>
        </p:scale>
        <p:origin x="76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5T07:57:18.699" idx="1">
    <p:pos x="10" y="10"/>
    <p:text>Dealers earn cash rewards for their tires that they purchase. Silver customers receive 1$ per every unit purchased. Gold customer get 4$ per unit. Platinum and diamond receive 6$ and 8$, respectively. The manufacturer rewards them quarterly based on their quarterly purchase activity.</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70196-149C-164D-894E-A35D0AFF0298}" type="datetimeFigureOut">
              <a:rPr lang="en-US" smtClean="0"/>
              <a:t>9/17/19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778A1-9E75-F347-AC7A-B0CC357B943C}" type="slidenum">
              <a:rPr lang="en-US" smtClean="0"/>
              <a:t>‹#›</a:t>
            </a:fld>
            <a:endParaRPr lang="en-US" dirty="0"/>
          </a:p>
        </p:txBody>
      </p:sp>
    </p:spTree>
    <p:extLst>
      <p:ext uri="{BB962C8B-B14F-4D97-AF65-F5344CB8AC3E}">
        <p14:creationId xmlns:p14="http://schemas.microsoft.com/office/powerpoint/2010/main" val="81484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many businesses, sales forecasting is a necessity. The insightful foresight that a good sales forecast provides is the source of information that allows to manage vital aspects of  business.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sales forecast allows you to get a good estimate of the demand for the products you sell. The more accurate the forecast, the better prepared your company will be to manage its inventory, avoiding over-stock and under-stock situation. The business can save the money on excess inventory.</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regards to investment management such as incentive expenses, for example, a periodically (updated monthly or quarterly) forecast allows the planned budget to be adjusted in the course of time as market conditions change.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Go-to-market strategy serves as a guide for the execution of a product map that involves creation of demand conditions, demand management, evolution of a product and penetration into new markets. Strategic planning of a product life cycle goes hand in hand with forecasting. Forecasting estimates the results given the plan. Incentive programs for business customers or product consumers such as volume rebates or consumer rebates are a part of go-to-market strategy.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360insights, we focus on incentive program design and management and forecast what will happen in the future if a particular incentive strategy is implemented.  Forecasting can be thought of as a tool for evaluation of these strategies as it monitors its execution. Will the company achieve its profitability objective? Will the company increase its market share in the next year? These are important business questions that have to be periodically addressed in order to take a timely action on changes to the incentive plan or business objectives.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Revenue forecasts of sales team members can provide insights into short-term and long-term performance of the company’s sales teams. Do sales reps meet their quarterly sales goals? Accurate revenue projections will inform sales reps whether they will reach their quota and will spot risks of losing money in a timely manner.</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achieve a higher prediction accuracy, we segment data by product type and build product specific predictive models since their sales usually follow different trends and seasonal patterns. It also makes sense to build separate predictive models for different rebate program types since they are structured differently and they are designed to meet different sales goals. For forecasting purposes, we create time series of sales volumes aggregated by week, month or quarter.</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3</a:t>
            </a:fld>
            <a:endParaRPr lang="en-US" dirty="0"/>
          </a:p>
        </p:txBody>
      </p:sp>
    </p:spTree>
    <p:extLst>
      <p:ext uri="{BB962C8B-B14F-4D97-AF65-F5344CB8AC3E}">
        <p14:creationId xmlns:p14="http://schemas.microsoft.com/office/powerpoint/2010/main" val="84837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000000"/>
                </a:solidFill>
                <a:latin typeface="Calibri" panose="020F0502020204030204" pitchFamily="34" charset="0"/>
              </a:rPr>
              <a:t> </a:t>
            </a:r>
            <a:r>
              <a:rPr lang="en-CA" sz="1200" dirty="0">
                <a:solidFill>
                  <a:srgbClr val="000000"/>
                </a:solidFill>
                <a:latin typeface="Calibri" panose="020F0502020204030204" pitchFamily="34" charset="0"/>
              </a:rPr>
              <a:t>the confidence % in the report means the degree of certainty in predicted values. In order to compute it, we learn forecasting models for qualifying and total unit volumes per dealer. These models yield forecasted values with less than 100% accuracy (since 100% accurate predictive models do not exist).  64.26% tells you that there is quite a wide variability range for this dealer’s qualifying and total unit volumes (on average). This is why I report on lower and upper forecasted amounts for total volumes as well as on minimal and maximal qualifying volume differences. This is the nature of forecasting, you have to factor in uncertainty into your quantities of interest. There is absolutely nothing wrong with 64.26%, this is how accurate the forecasting model of this dealer is. In regards to the vast majority of dealers who are not winners yet, this measure tells us how confident we are that a dealer makes it to the trip (since we further work with predicted volumes to see whether they meet conditions of this reward or not).</a:t>
            </a:r>
            <a:endParaRPr lang="en-US" sz="1200" dirty="0"/>
          </a:p>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21</a:t>
            </a:fld>
            <a:endParaRPr lang="en-US" dirty="0"/>
          </a:p>
        </p:txBody>
      </p:sp>
    </p:spTree>
    <p:extLst>
      <p:ext uri="{BB962C8B-B14F-4D97-AF65-F5344CB8AC3E}">
        <p14:creationId xmlns:p14="http://schemas.microsoft.com/office/powerpoint/2010/main" val="772041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dealer, we have</a:t>
            </a:r>
          </a:p>
          <a:p>
            <a:pPr marL="285750" indent="-285750">
              <a:buFont typeface="Wingdings" pitchFamily="2" charset="2"/>
              <a:buChar char="ü"/>
            </a:pPr>
            <a:r>
              <a:rPr lang="en-US" dirty="0"/>
              <a:t> learned purchasing trends from historic data via SARIMA model fitting,</a:t>
            </a:r>
          </a:p>
          <a:p>
            <a:pPr marL="285750" indent="-285750">
              <a:buFont typeface="Wingdings" pitchFamily="2" charset="2"/>
              <a:buChar char="ü"/>
            </a:pPr>
            <a:r>
              <a:rPr lang="en-US" dirty="0"/>
              <a:t>propagated them into the future (until the end of 2019),</a:t>
            </a:r>
          </a:p>
          <a:p>
            <a:pPr marL="285750" indent="-285750">
              <a:buFont typeface="Wingdings" pitchFamily="2" charset="2"/>
              <a:buChar char="ü"/>
            </a:pPr>
            <a:r>
              <a:rPr lang="en-US" dirty="0"/>
              <a:t>estimated model accuracy (% Acc),</a:t>
            </a:r>
          </a:p>
          <a:p>
            <a:pPr marL="285750" indent="-285750">
              <a:buFont typeface="Wingdings" pitchFamily="2" charset="2"/>
              <a:buChar char="ü"/>
            </a:pPr>
            <a:r>
              <a:rPr lang="en-US" dirty="0"/>
              <a:t>estimated upper and lower forecasted quantities (forecasted range).</a:t>
            </a:r>
          </a:p>
          <a:p>
            <a:r>
              <a:rPr lang="en-CA" sz="1200" b="0" i="0" u="none" strike="noStrike" kern="1200" dirty="0">
                <a:solidFill>
                  <a:schemeClr val="tx1"/>
                </a:solidFill>
                <a:effectLst/>
                <a:latin typeface="+mn-lt"/>
                <a:ea typeface="+mn-ea"/>
                <a:cs typeface="+mn-cs"/>
              </a:rPr>
              <a:t> </a:t>
            </a:r>
          </a:p>
          <a:p>
            <a:r>
              <a:rPr lang="en-CA" sz="1200" b="0" i="0" u="none" strike="noStrike" kern="1200" dirty="0">
                <a:solidFill>
                  <a:schemeClr val="tx1"/>
                </a:solidFill>
                <a:effectLst/>
                <a:latin typeface="+mn-lt"/>
                <a:ea typeface="+mn-ea"/>
                <a:cs typeface="+mn-cs"/>
              </a:rPr>
              <a:t>decision making based on forecasted individual dealer purchasing patterns (of course, some of them do not have any regularity at all, but if they cannot maintain their enrollment level that requires more or less regular purchases, then they are unlikely to be candidates for this reward) </a:t>
            </a:r>
          </a:p>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22</a:t>
            </a:fld>
            <a:endParaRPr lang="en-US" dirty="0"/>
          </a:p>
        </p:txBody>
      </p:sp>
    </p:spTree>
    <p:extLst>
      <p:ext uri="{BB962C8B-B14F-4D97-AF65-F5344CB8AC3E}">
        <p14:creationId xmlns:p14="http://schemas.microsoft.com/office/powerpoint/2010/main" val="74373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23</a:t>
            </a:fld>
            <a:endParaRPr lang="en-US" dirty="0"/>
          </a:p>
        </p:txBody>
      </p:sp>
    </p:spTree>
    <p:extLst>
      <p:ext uri="{BB962C8B-B14F-4D97-AF65-F5344CB8AC3E}">
        <p14:creationId xmlns:p14="http://schemas.microsoft.com/office/powerpoint/2010/main" val="3743981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assumption of SARIMA time series model is that trends and recurring patterns learned from purchase history will propagate into the future. The wider the range, the higher the uncertainty.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24</a:t>
            </a:fld>
            <a:endParaRPr lang="en-US" dirty="0"/>
          </a:p>
        </p:txBody>
      </p:sp>
    </p:spTree>
    <p:extLst>
      <p:ext uri="{BB962C8B-B14F-4D97-AF65-F5344CB8AC3E}">
        <p14:creationId xmlns:p14="http://schemas.microsoft.com/office/powerpoint/2010/main" val="3297957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Technology is one of the driving factors of efficient forecasting that motivates experimentation with predictive model building and accurate model discovery.  There are many frameworks and statistical and machine learning libraries that have been developed in R or Python and new ones that are always evolving. </a:t>
            </a:r>
            <a:r>
              <a:rPr lang="en-CA" sz="1200" kern="1200" dirty="0">
                <a:solidFill>
                  <a:schemeClr val="tx1"/>
                </a:solidFill>
                <a:effectLst/>
                <a:latin typeface="+mn-lt"/>
                <a:ea typeface="+mn-ea"/>
                <a:cs typeface="+mn-cs"/>
              </a:rPr>
              <a:t>These software tools are essentially high-level libraries that allow quick model prototyping.  </a:t>
            </a:r>
          </a:p>
          <a:p>
            <a:r>
              <a:rPr lang="en-CA" sz="1200" kern="1200" dirty="0">
                <a:solidFill>
                  <a:schemeClr val="tx1"/>
                </a:solidFill>
                <a:effectLst/>
                <a:latin typeface="+mn-lt"/>
                <a:ea typeface="+mn-ea"/>
                <a:cs typeface="+mn-cs"/>
              </a:rPr>
              <a:t>We take advantage of AWS cost-effective relational database services that provide with database setup and maintenance, scalability, fast query performance and secure access to data.</a:t>
            </a:r>
          </a:p>
          <a:p>
            <a:r>
              <a:rPr lang="en-CA" sz="1200" kern="1200" dirty="0">
                <a:solidFill>
                  <a:schemeClr val="tx1"/>
                </a:solidFill>
                <a:effectLst/>
                <a:latin typeface="+mn-lt"/>
                <a:ea typeface="+mn-ea"/>
                <a:cs typeface="+mn-cs"/>
              </a:rPr>
              <a:t>When it comes to DS pipeline automation, we use a revolutionary technology called Docker that allows to package all the software required to run your Python application into a container. The container is then deployed to the cloud server or Amazon lambda for efficient code execution. We rip the benefits of Amazon lambda services for running serverless code. All you need to do is to define an event that will trigger Python to execute the code.  Since AWS lambda supports </a:t>
            </a:r>
            <a:r>
              <a:rPr lang="en-CA" sz="1200" kern="1200" dirty="0" err="1">
                <a:solidFill>
                  <a:schemeClr val="tx1"/>
                </a:solidFill>
                <a:effectLst/>
                <a:latin typeface="+mn-lt"/>
                <a:ea typeface="+mn-ea"/>
                <a:cs typeface="+mn-cs"/>
              </a:rPr>
              <a:t>cron</a:t>
            </a:r>
            <a:r>
              <a:rPr lang="en-CA" sz="1200" kern="1200" dirty="0">
                <a:solidFill>
                  <a:schemeClr val="tx1"/>
                </a:solidFill>
                <a:effectLst/>
                <a:latin typeface="+mn-lt"/>
                <a:ea typeface="+mn-ea"/>
                <a:cs typeface="+mn-cs"/>
              </a:rPr>
              <a:t> expressions, we can create our Lambda function and schedule it to run periodically. Basically, every month or quarter a new event will be created that will invoke our Lambda function (it consists of a code that processes events, a runtime and our source code and dependencies packaged to a Docker container).</a:t>
            </a:r>
          </a:p>
          <a:p>
            <a:r>
              <a:rPr lang="en-CA" sz="1200" kern="1200" dirty="0">
                <a:solidFill>
                  <a:schemeClr val="tx1"/>
                </a:solidFill>
                <a:effectLst/>
                <a:latin typeface="+mn-lt"/>
                <a:ea typeface="+mn-ea"/>
                <a:cs typeface="+mn-cs"/>
              </a:rPr>
              <a:t>We do benefit from utilizing these technologies as they allow full automation of the forecasting pipeline that results in automatically generated up-to-date forecasting reports every month of the year. </a:t>
            </a:r>
          </a:p>
          <a:p>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4</a:t>
            </a:fld>
            <a:endParaRPr lang="en-US" dirty="0"/>
          </a:p>
        </p:txBody>
      </p:sp>
    </p:spTree>
    <p:extLst>
      <p:ext uri="{BB962C8B-B14F-4D97-AF65-F5344CB8AC3E}">
        <p14:creationId xmlns:p14="http://schemas.microsoft.com/office/powerpoint/2010/main" val="304965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6</a:t>
            </a:fld>
            <a:endParaRPr lang="en-US" dirty="0"/>
          </a:p>
        </p:txBody>
      </p:sp>
    </p:spTree>
    <p:extLst>
      <p:ext uri="{BB962C8B-B14F-4D97-AF65-F5344CB8AC3E}">
        <p14:creationId xmlns:p14="http://schemas.microsoft.com/office/powerpoint/2010/main" val="182345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7</a:t>
            </a:fld>
            <a:endParaRPr lang="en-US" dirty="0"/>
          </a:p>
        </p:txBody>
      </p:sp>
    </p:spTree>
    <p:extLst>
      <p:ext uri="{BB962C8B-B14F-4D97-AF65-F5344CB8AC3E}">
        <p14:creationId xmlns:p14="http://schemas.microsoft.com/office/powerpoint/2010/main" val="138234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9</a:t>
            </a:fld>
            <a:endParaRPr lang="en-US" dirty="0"/>
          </a:p>
        </p:txBody>
      </p:sp>
    </p:spTree>
    <p:extLst>
      <p:ext uri="{BB962C8B-B14F-4D97-AF65-F5344CB8AC3E}">
        <p14:creationId xmlns:p14="http://schemas.microsoft.com/office/powerpoint/2010/main" val="1438333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Together these three parameters account for seasonality, trend, and noise in datasets:</a:t>
            </a:r>
          </a:p>
          <a:p>
            <a:r>
              <a:rPr lang="en-CA" sz="1200" b="0" i="0" kern="1200" dirty="0">
                <a:solidFill>
                  <a:schemeClr val="tx1"/>
                </a:solidFill>
                <a:effectLst/>
                <a:latin typeface="+mn-lt"/>
                <a:ea typeface="+mn-ea"/>
                <a:cs typeface="+mn-cs"/>
              </a:rPr>
              <a:t>p is the </a:t>
            </a:r>
            <a:r>
              <a:rPr lang="en-CA" sz="1200" b="0" i="1" kern="1200" dirty="0">
                <a:solidFill>
                  <a:schemeClr val="tx1"/>
                </a:solidFill>
                <a:effectLst/>
                <a:latin typeface="+mn-lt"/>
                <a:ea typeface="+mn-ea"/>
                <a:cs typeface="+mn-cs"/>
              </a:rPr>
              <a:t>auto-regressive</a:t>
            </a:r>
            <a:r>
              <a:rPr lang="en-CA" sz="1200" b="0" i="0" kern="1200" dirty="0">
                <a:solidFill>
                  <a:schemeClr val="tx1"/>
                </a:solidFill>
                <a:effectLst/>
                <a:latin typeface="+mn-lt"/>
                <a:ea typeface="+mn-ea"/>
                <a:cs typeface="+mn-cs"/>
              </a:rPr>
              <a:t> part of the model. It allows us to incorporate the effect of past values into our model. Intuitively, this would be similar to stating that it is likely to be warm tomorrow if it has been warm the past 3 days.</a:t>
            </a:r>
          </a:p>
          <a:p>
            <a:r>
              <a:rPr lang="en-CA" sz="1200" b="0" i="0" kern="1200" dirty="0">
                <a:solidFill>
                  <a:schemeClr val="tx1"/>
                </a:solidFill>
                <a:effectLst/>
                <a:latin typeface="+mn-lt"/>
                <a:ea typeface="+mn-ea"/>
                <a:cs typeface="+mn-cs"/>
              </a:rPr>
              <a:t>d is the </a:t>
            </a:r>
            <a:r>
              <a:rPr lang="en-CA" sz="1200" b="0" i="1" kern="1200" dirty="0">
                <a:solidFill>
                  <a:schemeClr val="tx1"/>
                </a:solidFill>
                <a:effectLst/>
                <a:latin typeface="+mn-lt"/>
                <a:ea typeface="+mn-ea"/>
                <a:cs typeface="+mn-cs"/>
              </a:rPr>
              <a:t>integrated</a:t>
            </a:r>
            <a:r>
              <a:rPr lang="en-CA" sz="1200" b="0" i="0" kern="1200" dirty="0">
                <a:solidFill>
                  <a:schemeClr val="tx1"/>
                </a:solidFill>
                <a:effectLst/>
                <a:latin typeface="+mn-lt"/>
                <a:ea typeface="+mn-ea"/>
                <a:cs typeface="+mn-cs"/>
              </a:rPr>
              <a:t> part of the model. This includes terms in the model that incorporate the amount of differencing (i.e. the number of past time points to subtract from the current value) to apply to the time series. Intuitively, this would be similar to stating that it is likely to be same temperature tomorrow if the difference in temperature in the last three days has been very small.</a:t>
            </a:r>
          </a:p>
          <a:p>
            <a:r>
              <a:rPr lang="en-CA" sz="1200" b="0" i="0" kern="1200" dirty="0">
                <a:solidFill>
                  <a:schemeClr val="tx1"/>
                </a:solidFill>
                <a:effectLst/>
                <a:latin typeface="+mn-lt"/>
                <a:ea typeface="+mn-ea"/>
                <a:cs typeface="+mn-cs"/>
              </a:rPr>
              <a:t>q is the </a:t>
            </a:r>
            <a:r>
              <a:rPr lang="en-CA" sz="1200" b="0" i="1" kern="1200" dirty="0">
                <a:solidFill>
                  <a:schemeClr val="tx1"/>
                </a:solidFill>
                <a:effectLst/>
                <a:latin typeface="+mn-lt"/>
                <a:ea typeface="+mn-ea"/>
                <a:cs typeface="+mn-cs"/>
              </a:rPr>
              <a:t>moving average</a:t>
            </a:r>
            <a:r>
              <a:rPr lang="en-CA" sz="1200" b="0" i="0" kern="1200" dirty="0">
                <a:solidFill>
                  <a:schemeClr val="tx1"/>
                </a:solidFill>
                <a:effectLst/>
                <a:latin typeface="+mn-lt"/>
                <a:ea typeface="+mn-ea"/>
                <a:cs typeface="+mn-cs"/>
              </a:rPr>
              <a:t> part of the model. This allows us to set the error of our model as a linear combination of the error values observed at previous time points in the past.</a:t>
            </a:r>
          </a:p>
          <a:p>
            <a:endParaRPr lang="en-US" dirty="0"/>
          </a:p>
          <a:p>
            <a:endParaRPr lang="en-US" dirty="0"/>
          </a:p>
          <a:p>
            <a:r>
              <a:rPr lang="en-US" dirty="0"/>
              <a:t>AIC provides a means for model selection, measure the quality of the model as compared to the quality of other models</a:t>
            </a:r>
          </a:p>
        </p:txBody>
      </p:sp>
      <p:sp>
        <p:nvSpPr>
          <p:cNvPr id="4" name="Slide Number Placeholder 3"/>
          <p:cNvSpPr>
            <a:spLocks noGrp="1"/>
          </p:cNvSpPr>
          <p:nvPr>
            <p:ph type="sldNum" sz="quarter" idx="5"/>
          </p:nvPr>
        </p:nvSpPr>
        <p:spPr/>
        <p:txBody>
          <a:bodyPr/>
          <a:lstStyle/>
          <a:p>
            <a:fld id="{798778A1-9E75-F347-AC7A-B0CC357B943C}" type="slidenum">
              <a:rPr lang="en-US" smtClean="0"/>
              <a:t>11</a:t>
            </a:fld>
            <a:endParaRPr lang="en-US" dirty="0"/>
          </a:p>
        </p:txBody>
      </p:sp>
    </p:spTree>
    <p:extLst>
      <p:ext uri="{BB962C8B-B14F-4D97-AF65-F5344CB8AC3E}">
        <p14:creationId xmlns:p14="http://schemas.microsoft.com/office/powerpoint/2010/main" val="400986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One of the most common methods used in time series forecasting is known as the ARIMA model, which stands for Autoregressive Integrated Moving Average. ARIMA is a model that can be fitted to time series data in order to better understand or predict future points in the series.</a:t>
            </a:r>
          </a:p>
          <a:p>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13</a:t>
            </a:fld>
            <a:endParaRPr lang="en-US" dirty="0"/>
          </a:p>
        </p:txBody>
      </p:sp>
    </p:spTree>
    <p:extLst>
      <p:ext uri="{BB962C8B-B14F-4D97-AF65-F5344CB8AC3E}">
        <p14:creationId xmlns:p14="http://schemas.microsoft.com/office/powerpoint/2010/main" val="2917211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observation: No consistency in sales growth during program activation </a:t>
            </a:r>
          </a:p>
        </p:txBody>
      </p:sp>
      <p:sp>
        <p:nvSpPr>
          <p:cNvPr id="4" name="Slide Number Placeholder 3"/>
          <p:cNvSpPr>
            <a:spLocks noGrp="1"/>
          </p:cNvSpPr>
          <p:nvPr>
            <p:ph type="sldNum" sz="quarter" idx="5"/>
          </p:nvPr>
        </p:nvSpPr>
        <p:spPr/>
        <p:txBody>
          <a:bodyPr/>
          <a:lstStyle/>
          <a:p>
            <a:fld id="{798778A1-9E75-F347-AC7A-B0CC357B943C}" type="slidenum">
              <a:rPr lang="en-US" smtClean="0"/>
              <a:t>17</a:t>
            </a:fld>
            <a:endParaRPr lang="en-US" dirty="0"/>
          </a:p>
        </p:txBody>
      </p:sp>
    </p:spTree>
    <p:extLst>
      <p:ext uri="{BB962C8B-B14F-4D97-AF65-F5344CB8AC3E}">
        <p14:creationId xmlns:p14="http://schemas.microsoft.com/office/powerpoint/2010/main" val="313981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8778A1-9E75-F347-AC7A-B0CC357B943C}" type="slidenum">
              <a:rPr lang="en-US" smtClean="0"/>
              <a:t>20</a:t>
            </a:fld>
            <a:endParaRPr lang="en-US" dirty="0"/>
          </a:p>
        </p:txBody>
      </p:sp>
    </p:spTree>
    <p:extLst>
      <p:ext uri="{BB962C8B-B14F-4D97-AF65-F5344CB8AC3E}">
        <p14:creationId xmlns:p14="http://schemas.microsoft.com/office/powerpoint/2010/main" val="122760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2225-4897-BB48-A4EC-1D95ADEFC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774C2E-3172-044A-B9B5-F2F3639E2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1D9696-94D0-224E-9966-3535377B3B71}"/>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5" name="Footer Placeholder 4">
            <a:extLst>
              <a:ext uri="{FF2B5EF4-FFF2-40B4-BE49-F238E27FC236}">
                <a16:creationId xmlns:a16="http://schemas.microsoft.com/office/drawing/2014/main" id="{853C001C-1D4B-3144-B44C-BCC4132E22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9186AC-D33E-1549-8DFD-035A06DB4A90}"/>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68356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F6738-9084-864A-BEE5-7794BB7722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953165-BA10-3C48-825B-E06816DF2D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A5611-4D02-8F48-B76C-0CC7E6ADC6E9}"/>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5" name="Footer Placeholder 4">
            <a:extLst>
              <a:ext uri="{FF2B5EF4-FFF2-40B4-BE49-F238E27FC236}">
                <a16:creationId xmlns:a16="http://schemas.microsoft.com/office/drawing/2014/main" id="{2B40B5AC-7E64-4F41-BE64-6D55476AFF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114D6-3952-E540-8384-D8903783A89F}"/>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352407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47C201-19A3-7548-90A7-BFC1EF7A1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48CF8E-A97E-1649-92FC-997DA84570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ECC5D-3D06-E343-B6C5-A577AC9BD04E}"/>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5" name="Footer Placeholder 4">
            <a:extLst>
              <a:ext uri="{FF2B5EF4-FFF2-40B4-BE49-F238E27FC236}">
                <a16:creationId xmlns:a16="http://schemas.microsoft.com/office/drawing/2014/main" id="{4C0ED3DA-9D3A-2C4E-8613-EE81484FCB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74CDA6-EE87-854E-8C87-26674FDF8945}"/>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300168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53C983-551C-DB45-AADD-1A1EF92F40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6252634"/>
            <a:ext cx="12192000" cy="605367"/>
          </a:xfrm>
          <a:prstGeom prst="rect">
            <a:avLst/>
          </a:prstGeom>
        </p:spPr>
      </p:pic>
    </p:spTree>
    <p:extLst>
      <p:ext uri="{BB962C8B-B14F-4D97-AF65-F5344CB8AC3E}">
        <p14:creationId xmlns:p14="http://schemas.microsoft.com/office/powerpoint/2010/main" val="330560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9B1D-F2E8-DE4E-A814-C1D16D508A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3960D-ACC9-9343-A3C9-370935EEE7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C02B2-4ADF-5446-9620-33DFF87A5C78}"/>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5" name="Footer Placeholder 4">
            <a:extLst>
              <a:ext uri="{FF2B5EF4-FFF2-40B4-BE49-F238E27FC236}">
                <a16:creationId xmlns:a16="http://schemas.microsoft.com/office/drawing/2014/main" id="{49D23D5D-DE52-2344-9FBB-D97D3A178A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A6C740-2BBA-CA41-BBF8-6A46C51B1703}"/>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253994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54F38-110A-A04B-956D-4196598A32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9DF6F9-5EF8-7F45-9C67-A013D25AC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343185-2961-E445-AA32-7212F4230848}"/>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5" name="Footer Placeholder 4">
            <a:extLst>
              <a:ext uri="{FF2B5EF4-FFF2-40B4-BE49-F238E27FC236}">
                <a16:creationId xmlns:a16="http://schemas.microsoft.com/office/drawing/2014/main" id="{104030DC-67A3-624C-8277-76D0FBC7C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FD2950-6988-9D46-A8E3-AF0291C3CBC8}"/>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2611283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94488-4893-AE4C-9660-F7326CF0BA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6E659-5054-1D49-8157-241D8AD3AA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A95973-F174-684B-A707-413FC4898F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4F4DFB-86B9-7549-954B-0CBBD9BCD04F}"/>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6" name="Footer Placeholder 5">
            <a:extLst>
              <a:ext uri="{FF2B5EF4-FFF2-40B4-BE49-F238E27FC236}">
                <a16:creationId xmlns:a16="http://schemas.microsoft.com/office/drawing/2014/main" id="{AAEE717B-5020-5E42-86EF-501FE66DEED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ADEC90-5C48-5842-9E1C-0A73B6531EB6}"/>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105872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C343-A111-1643-8EDA-291E27B98A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CC8519-31B7-4444-8B4A-1C4137483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CCD376-7267-424C-9CF2-7CCE9271C5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2B322-F036-964F-BD6C-48099EE8A9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5DDE96-77A0-4D49-A275-414CA29890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6F63C0-475C-DE48-9554-B4B2070AA7C4}"/>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8" name="Footer Placeholder 7">
            <a:extLst>
              <a:ext uri="{FF2B5EF4-FFF2-40B4-BE49-F238E27FC236}">
                <a16:creationId xmlns:a16="http://schemas.microsoft.com/office/drawing/2014/main" id="{D51F3401-2EF0-CE4B-80F2-DEBED6E86C5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804980E-9012-454E-B925-EA59CAF31E27}"/>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95420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9A72-6591-2D42-A894-A6292E548F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8D63D-0A54-DE44-BB18-07E038B76762}"/>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4" name="Footer Placeholder 3">
            <a:extLst>
              <a:ext uri="{FF2B5EF4-FFF2-40B4-BE49-F238E27FC236}">
                <a16:creationId xmlns:a16="http://schemas.microsoft.com/office/drawing/2014/main" id="{B7BC26AB-DF64-B34B-B4C8-211CCFE3178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EB52FC-4C33-B847-885D-99F6F82A045B}"/>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229536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032CBA-FD22-4E49-8B18-766F246D81C3}"/>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3" name="Footer Placeholder 2">
            <a:extLst>
              <a:ext uri="{FF2B5EF4-FFF2-40B4-BE49-F238E27FC236}">
                <a16:creationId xmlns:a16="http://schemas.microsoft.com/office/drawing/2014/main" id="{60624280-9DB7-E54C-9160-84141D03FA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187557C-F0A3-2140-BA4A-32A5540F85C1}"/>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194027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E921-4F75-3345-BAB8-D5AC40686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6E04C2-2076-8945-9B89-0023B5D688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14B5DA-D0F5-DF4B-A87E-2114A690E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D8AEEE-A299-F245-B6C6-220BB444B375}"/>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6" name="Footer Placeholder 5">
            <a:extLst>
              <a:ext uri="{FF2B5EF4-FFF2-40B4-BE49-F238E27FC236}">
                <a16:creationId xmlns:a16="http://schemas.microsoft.com/office/drawing/2014/main" id="{0135DE8F-C7C4-6E4E-8D93-84635D6CF57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3B37E5-3972-7940-8C03-2A859AEAC748}"/>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201140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DCDD-599E-F645-A981-1986592189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04993-7DD1-474B-8D19-92194C93C2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CBDD92-4287-8144-A209-EDF8B9A14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F80D2-50A1-0D43-9580-E9FAF53C13F0}"/>
              </a:ext>
            </a:extLst>
          </p:cNvPr>
          <p:cNvSpPr>
            <a:spLocks noGrp="1"/>
          </p:cNvSpPr>
          <p:nvPr>
            <p:ph type="dt" sz="half" idx="10"/>
          </p:nvPr>
        </p:nvSpPr>
        <p:spPr/>
        <p:txBody>
          <a:bodyPr/>
          <a:lstStyle/>
          <a:p>
            <a:fld id="{2ABF85B2-D780-4544-843B-1416E8C16FE9}" type="datetimeFigureOut">
              <a:rPr lang="en-US" smtClean="0"/>
              <a:t>9/17/19</a:t>
            </a:fld>
            <a:endParaRPr lang="en-US" dirty="0"/>
          </a:p>
        </p:txBody>
      </p:sp>
      <p:sp>
        <p:nvSpPr>
          <p:cNvPr id="6" name="Footer Placeholder 5">
            <a:extLst>
              <a:ext uri="{FF2B5EF4-FFF2-40B4-BE49-F238E27FC236}">
                <a16:creationId xmlns:a16="http://schemas.microsoft.com/office/drawing/2014/main" id="{CE640ABB-8DAF-ED4B-AC7B-7C3FC972D0A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2A2A0B-0C6A-5048-81B5-ACAF3117347A}"/>
              </a:ext>
            </a:extLst>
          </p:cNvPr>
          <p:cNvSpPr>
            <a:spLocks noGrp="1"/>
          </p:cNvSpPr>
          <p:nvPr>
            <p:ph type="sldNum" sz="quarter" idx="12"/>
          </p:nvPr>
        </p:nvSpPr>
        <p:spPr/>
        <p:txBody>
          <a:bodyPr/>
          <a:lstStyle/>
          <a:p>
            <a:fld id="{50498535-0BFB-D446-8551-C67B3B691067}" type="slidenum">
              <a:rPr lang="en-US" smtClean="0"/>
              <a:t>‹#›</a:t>
            </a:fld>
            <a:endParaRPr lang="en-US" dirty="0"/>
          </a:p>
        </p:txBody>
      </p:sp>
    </p:spTree>
    <p:extLst>
      <p:ext uri="{BB962C8B-B14F-4D97-AF65-F5344CB8AC3E}">
        <p14:creationId xmlns:p14="http://schemas.microsoft.com/office/powerpoint/2010/main" val="4470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3041B-4B3E-F941-BE47-81FE610EFD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E5543-0D21-C245-8DA1-BC9E60D38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6CD56-EFAE-4144-B463-0ACDF3EEA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F85B2-D780-4544-843B-1416E8C16FE9}" type="datetimeFigureOut">
              <a:rPr lang="en-US" smtClean="0"/>
              <a:t>9/17/19</a:t>
            </a:fld>
            <a:endParaRPr lang="en-US" dirty="0"/>
          </a:p>
        </p:txBody>
      </p:sp>
      <p:sp>
        <p:nvSpPr>
          <p:cNvPr id="5" name="Footer Placeholder 4">
            <a:extLst>
              <a:ext uri="{FF2B5EF4-FFF2-40B4-BE49-F238E27FC236}">
                <a16:creationId xmlns:a16="http://schemas.microsoft.com/office/drawing/2014/main" id="{4433000C-4DEE-5749-BDBD-D62131477C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CC995D-34B1-7D49-9B93-9D7161E625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98535-0BFB-D446-8551-C67B3B691067}" type="slidenum">
              <a:rPr lang="en-US" smtClean="0"/>
              <a:t>‹#›</a:t>
            </a:fld>
            <a:endParaRPr lang="en-US" dirty="0"/>
          </a:p>
        </p:txBody>
      </p:sp>
    </p:spTree>
    <p:extLst>
      <p:ext uri="{BB962C8B-B14F-4D97-AF65-F5344CB8AC3E}">
        <p14:creationId xmlns:p14="http://schemas.microsoft.com/office/powerpoint/2010/main" val="1502038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360insights.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tiff"/><Relationship Id="rId4" Type="http://schemas.openxmlformats.org/officeDocument/2006/relationships/image" Target="../media/image6.jpeg"/><Relationship Id="rId9"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E99D32-B466-B040-BDBF-6F7580A6519C}"/>
              </a:ext>
            </a:extLst>
          </p:cNvPr>
          <p:cNvPicPr>
            <a:picLocks noChangeAspect="1"/>
          </p:cNvPicPr>
          <p:nvPr/>
        </p:nvPicPr>
        <p:blipFill>
          <a:blip r:embed="rId2"/>
          <a:stretch>
            <a:fillRect/>
          </a:stretch>
        </p:blipFill>
        <p:spPr>
          <a:xfrm>
            <a:off x="0" y="184814"/>
            <a:ext cx="12192000" cy="6243638"/>
          </a:xfrm>
          <a:prstGeom prst="rect">
            <a:avLst/>
          </a:prstGeom>
        </p:spPr>
      </p:pic>
      <p:sp>
        <p:nvSpPr>
          <p:cNvPr id="4" name="Title 1">
            <a:extLst>
              <a:ext uri="{FF2B5EF4-FFF2-40B4-BE49-F238E27FC236}">
                <a16:creationId xmlns:a16="http://schemas.microsoft.com/office/drawing/2014/main" id="{0D770D58-8A30-8049-9819-B5E89D388F12}"/>
              </a:ext>
            </a:extLst>
          </p:cNvPr>
          <p:cNvSpPr txBox="1">
            <a:spLocks/>
          </p:cNvSpPr>
          <p:nvPr/>
        </p:nvSpPr>
        <p:spPr>
          <a:xfrm>
            <a:off x="1616598" y="184814"/>
            <a:ext cx="9144000" cy="2387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p>
          <a:p>
            <a:pPr algn="ctr"/>
            <a:r>
              <a:rPr lang="en-US" sz="4800" b="1" dirty="0"/>
              <a:t>The art and limitations of accurate forecasting</a:t>
            </a:r>
          </a:p>
        </p:txBody>
      </p:sp>
      <p:sp>
        <p:nvSpPr>
          <p:cNvPr id="5" name="Subtitle 2">
            <a:extLst>
              <a:ext uri="{FF2B5EF4-FFF2-40B4-BE49-F238E27FC236}">
                <a16:creationId xmlns:a16="http://schemas.microsoft.com/office/drawing/2014/main" id="{9DBCF9DD-C1FE-EB4A-98AF-2192674CBE24}"/>
              </a:ext>
            </a:extLst>
          </p:cNvPr>
          <p:cNvSpPr txBox="1">
            <a:spLocks/>
          </p:cNvSpPr>
          <p:nvPr/>
        </p:nvSpPr>
        <p:spPr>
          <a:xfrm>
            <a:off x="1732345" y="3261841"/>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By Nataliya Portman</a:t>
            </a:r>
          </a:p>
          <a:p>
            <a:pPr marL="0" indent="0" algn="ctr">
              <a:buNone/>
            </a:pPr>
            <a:r>
              <a:rPr lang="en-US" b="1" dirty="0"/>
              <a:t>Manager of Data Science</a:t>
            </a:r>
          </a:p>
          <a:p>
            <a:pPr marL="0" indent="0" algn="ctr">
              <a:buNone/>
            </a:pPr>
            <a:r>
              <a:rPr lang="en-US" dirty="0">
                <a:hlinkClick r:id="rId3"/>
              </a:rPr>
              <a:t>360insights.com</a:t>
            </a:r>
            <a:endParaRPr lang="en-US" dirty="0"/>
          </a:p>
          <a:p>
            <a:pPr marL="0" indent="0" algn="ctr">
              <a:buNone/>
            </a:pPr>
            <a:endParaRPr lang="en-US" sz="2400" dirty="0"/>
          </a:p>
          <a:p>
            <a:pPr marL="0" indent="0" algn="ctr">
              <a:buNone/>
            </a:pPr>
            <a:r>
              <a:rPr lang="en-US" sz="2400" dirty="0"/>
              <a:t>SORA seminar, Toronto</a:t>
            </a:r>
          </a:p>
          <a:p>
            <a:pPr marL="0" indent="0" algn="ctr">
              <a:buNone/>
            </a:pPr>
            <a:r>
              <a:rPr lang="en-US" sz="2000" dirty="0"/>
              <a:t>September 18, 2019</a:t>
            </a:r>
          </a:p>
          <a:p>
            <a:pPr marL="0" indent="0" algn="ctr">
              <a:buNone/>
            </a:pPr>
            <a:r>
              <a:rPr lang="en-US" dirty="0"/>
              <a:t>  </a:t>
            </a:r>
          </a:p>
        </p:txBody>
      </p:sp>
    </p:spTree>
    <p:extLst>
      <p:ext uri="{BB962C8B-B14F-4D97-AF65-F5344CB8AC3E}">
        <p14:creationId xmlns:p14="http://schemas.microsoft.com/office/powerpoint/2010/main" val="2042955862"/>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E2C325-5B2E-874D-B6EC-05D8A326B4F9}"/>
              </a:ext>
            </a:extLst>
          </p:cNvPr>
          <p:cNvGraphicFramePr>
            <a:graphicFrameLocks noGrp="1"/>
          </p:cNvGraphicFramePr>
          <p:nvPr>
            <p:extLst>
              <p:ext uri="{D42A27DB-BD31-4B8C-83A1-F6EECF244321}">
                <p14:modId xmlns:p14="http://schemas.microsoft.com/office/powerpoint/2010/main" val="254998090"/>
              </p:ext>
            </p:extLst>
          </p:nvPr>
        </p:nvGraphicFramePr>
        <p:xfrm>
          <a:off x="676275" y="1185549"/>
          <a:ext cx="9745886" cy="2340666"/>
        </p:xfrm>
        <a:graphic>
          <a:graphicData uri="http://schemas.openxmlformats.org/drawingml/2006/table">
            <a:tbl>
              <a:tblPr firstRow="1" bandRow="1">
                <a:tableStyleId>{5C22544A-7EE6-4342-B048-85BDC9FD1C3A}</a:tableStyleId>
              </a:tblPr>
              <a:tblGrid>
                <a:gridCol w="782135">
                  <a:extLst>
                    <a:ext uri="{9D8B030D-6E8A-4147-A177-3AD203B41FA5}">
                      <a16:colId xmlns:a16="http://schemas.microsoft.com/office/drawing/2014/main" val="422263917"/>
                    </a:ext>
                  </a:extLst>
                </a:gridCol>
                <a:gridCol w="1238491">
                  <a:extLst>
                    <a:ext uri="{9D8B030D-6E8A-4147-A177-3AD203B41FA5}">
                      <a16:colId xmlns:a16="http://schemas.microsoft.com/office/drawing/2014/main" val="1221239133"/>
                    </a:ext>
                  </a:extLst>
                </a:gridCol>
                <a:gridCol w="1178801">
                  <a:extLst>
                    <a:ext uri="{9D8B030D-6E8A-4147-A177-3AD203B41FA5}">
                      <a16:colId xmlns:a16="http://schemas.microsoft.com/office/drawing/2014/main" val="3785535669"/>
                    </a:ext>
                  </a:extLst>
                </a:gridCol>
                <a:gridCol w="1071051">
                  <a:extLst>
                    <a:ext uri="{9D8B030D-6E8A-4147-A177-3AD203B41FA5}">
                      <a16:colId xmlns:a16="http://schemas.microsoft.com/office/drawing/2014/main" val="4182180350"/>
                    </a:ext>
                  </a:extLst>
                </a:gridCol>
                <a:gridCol w="1139710">
                  <a:extLst>
                    <a:ext uri="{9D8B030D-6E8A-4147-A177-3AD203B41FA5}">
                      <a16:colId xmlns:a16="http://schemas.microsoft.com/office/drawing/2014/main" val="1891422043"/>
                    </a:ext>
                  </a:extLst>
                </a:gridCol>
                <a:gridCol w="1146573">
                  <a:extLst>
                    <a:ext uri="{9D8B030D-6E8A-4147-A177-3AD203B41FA5}">
                      <a16:colId xmlns:a16="http://schemas.microsoft.com/office/drawing/2014/main" val="2453889071"/>
                    </a:ext>
                  </a:extLst>
                </a:gridCol>
                <a:gridCol w="1029857">
                  <a:extLst>
                    <a:ext uri="{9D8B030D-6E8A-4147-A177-3AD203B41FA5}">
                      <a16:colId xmlns:a16="http://schemas.microsoft.com/office/drawing/2014/main" val="981690238"/>
                    </a:ext>
                  </a:extLst>
                </a:gridCol>
                <a:gridCol w="1121400">
                  <a:extLst>
                    <a:ext uri="{9D8B030D-6E8A-4147-A177-3AD203B41FA5}">
                      <a16:colId xmlns:a16="http://schemas.microsoft.com/office/drawing/2014/main" val="1179639627"/>
                    </a:ext>
                  </a:extLst>
                </a:gridCol>
                <a:gridCol w="1037868">
                  <a:extLst>
                    <a:ext uri="{9D8B030D-6E8A-4147-A177-3AD203B41FA5}">
                      <a16:colId xmlns:a16="http://schemas.microsoft.com/office/drawing/2014/main" val="942029383"/>
                    </a:ext>
                  </a:extLst>
                </a:gridCol>
              </a:tblGrid>
              <a:tr h="605653">
                <a:tc rowSpan="3">
                  <a:txBody>
                    <a:bodyPr/>
                    <a:lstStyle/>
                    <a:p>
                      <a:pPr algn="ctr"/>
                      <a:r>
                        <a:rPr lang="en-US" dirty="0"/>
                        <a:t>Client 1</a:t>
                      </a:r>
                    </a:p>
                  </a:txBody>
                  <a:tcPr vert="vert270"/>
                </a:tc>
                <a:tc gridSpan="4">
                  <a:txBody>
                    <a:bodyPr/>
                    <a:lstStyle/>
                    <a:p>
                      <a:pPr algn="ctr"/>
                      <a:r>
                        <a:rPr lang="en-US" dirty="0"/>
                        <a:t> 2019  Q2 Forecast</a:t>
                      </a:r>
                    </a:p>
                    <a:p>
                      <a:pPr algn="ctr"/>
                      <a:r>
                        <a:rPr lang="en-US" dirty="0"/>
                        <a:t>Sales Unit Volume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a:t>2019 Q2 Forecasted % change (as compared to 2018 Q2)</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07566985"/>
                  </a:ext>
                </a:extLst>
              </a:tr>
              <a:tr h="566862">
                <a:tc vMerge="1">
                  <a:txBody>
                    <a:bodyPr/>
                    <a:lstStyle/>
                    <a:p>
                      <a:pPr algn="ctr"/>
                      <a:endParaRPr lang="en-US" dirty="0"/>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b="0" dirty="0">
                          <a:solidFill>
                            <a:srgbClr val="FF0000"/>
                          </a:solidFill>
                        </a:rPr>
                        <a:t>Average</a:t>
                      </a:r>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extLst>
                  <a:ext uri="{0D108BD9-81ED-4DB2-BD59-A6C34878D82A}">
                    <a16:rowId xmlns:a16="http://schemas.microsoft.com/office/drawing/2014/main" val="1201131730"/>
                  </a:ext>
                </a:extLst>
              </a:tr>
              <a:tr h="566862">
                <a:tc vMerge="1">
                  <a:txBody>
                    <a:bodyPr/>
                    <a:lstStyle/>
                    <a:p>
                      <a:pPr algn="ctr"/>
                      <a:endParaRPr lang="en-US" dirty="0"/>
                    </a:p>
                  </a:txBody>
                  <a:tcPr/>
                </a:tc>
                <a:tc>
                  <a:txBody>
                    <a:bodyPr/>
                    <a:lstStyle/>
                    <a:p>
                      <a:pPr algn="ctr"/>
                      <a:r>
                        <a:rPr lang="en-US" dirty="0"/>
                        <a:t>664,379</a:t>
                      </a:r>
                    </a:p>
                  </a:txBody>
                  <a:tcPr/>
                </a:tc>
                <a:tc>
                  <a:txBody>
                    <a:bodyPr/>
                    <a:lstStyle/>
                    <a:p>
                      <a:pPr algn="ctr"/>
                      <a:r>
                        <a:rPr lang="en-US" dirty="0"/>
                        <a:t>874,847</a:t>
                      </a:r>
                    </a:p>
                  </a:txBody>
                  <a:tcPr/>
                </a:tc>
                <a:tc>
                  <a:txBody>
                    <a:bodyPr/>
                    <a:lstStyle/>
                    <a:p>
                      <a:pPr algn="ctr"/>
                      <a:r>
                        <a:rPr lang="en-US" dirty="0"/>
                        <a:t>854,923</a:t>
                      </a:r>
                    </a:p>
                  </a:txBody>
                  <a:tcPr/>
                </a:tc>
                <a:tc>
                  <a:txBody>
                    <a:bodyPr/>
                    <a:lstStyle/>
                    <a:p>
                      <a:pPr algn="ctr"/>
                      <a:r>
                        <a:rPr lang="en-US" dirty="0"/>
                        <a:t>798,050</a:t>
                      </a:r>
                    </a:p>
                  </a:txBody>
                  <a:tcPr/>
                </a:tc>
                <a:tc>
                  <a:txBody>
                    <a:bodyPr/>
                    <a:lstStyle/>
                    <a:p>
                      <a:pPr algn="ctr"/>
                      <a:r>
                        <a:rPr lang="en-US" dirty="0"/>
                        <a:t>-20.0%</a:t>
                      </a:r>
                    </a:p>
                  </a:txBody>
                  <a:tcPr/>
                </a:tc>
                <a:tc>
                  <a:txBody>
                    <a:bodyPr/>
                    <a:lstStyle/>
                    <a:p>
                      <a:pPr algn="ctr"/>
                      <a:r>
                        <a:rPr lang="en-US" dirty="0"/>
                        <a:t>5.10%</a:t>
                      </a:r>
                    </a:p>
                  </a:txBody>
                  <a:tcPr/>
                </a:tc>
                <a:tc>
                  <a:txBody>
                    <a:bodyPr/>
                    <a:lstStyle/>
                    <a:p>
                      <a:pPr algn="ctr"/>
                      <a:r>
                        <a:rPr lang="en-US" dirty="0"/>
                        <a:t>2.70%</a:t>
                      </a:r>
                    </a:p>
                  </a:txBody>
                  <a:tcPr/>
                </a:tc>
                <a:tc>
                  <a:txBody>
                    <a:bodyPr/>
                    <a:lstStyle/>
                    <a:p>
                      <a:pPr algn="ctr"/>
                      <a:r>
                        <a:rPr lang="en-US" dirty="0"/>
                        <a:t>-4.10%</a:t>
                      </a:r>
                    </a:p>
                  </a:txBody>
                  <a:tcPr/>
                </a:tc>
                <a:extLst>
                  <a:ext uri="{0D108BD9-81ED-4DB2-BD59-A6C34878D82A}">
                    <a16:rowId xmlns:a16="http://schemas.microsoft.com/office/drawing/2014/main" val="3622731894"/>
                  </a:ext>
                </a:extLst>
              </a:tr>
              <a:tr h="566862">
                <a:tc>
                  <a:txBody>
                    <a:bodyPr/>
                    <a:lstStyle/>
                    <a:p>
                      <a:pPr algn="ctr"/>
                      <a:r>
                        <a:rPr lang="en-US" dirty="0"/>
                        <a:t>Actual</a:t>
                      </a:r>
                    </a:p>
                  </a:txBody>
                  <a:tcPr/>
                </a:tc>
                <a:tc gridSpan="4">
                  <a:txBody>
                    <a:bodyPr/>
                    <a:lstStyle/>
                    <a:p>
                      <a:pPr algn="ctr"/>
                      <a:r>
                        <a:rPr lang="en-US" dirty="0"/>
                        <a:t>733,910</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a:t>-11.8%</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97159133"/>
                  </a:ext>
                </a:extLst>
              </a:tr>
            </a:tbl>
          </a:graphicData>
        </a:graphic>
      </p:graphicFrame>
      <p:graphicFrame>
        <p:nvGraphicFramePr>
          <p:cNvPr id="3" name="Table 2">
            <a:extLst>
              <a:ext uri="{FF2B5EF4-FFF2-40B4-BE49-F238E27FC236}">
                <a16:creationId xmlns:a16="http://schemas.microsoft.com/office/drawing/2014/main" id="{081A91DB-8728-B544-B7E0-D8CE0DB3F226}"/>
              </a:ext>
            </a:extLst>
          </p:cNvPr>
          <p:cNvGraphicFramePr>
            <a:graphicFrameLocks noGrp="1"/>
          </p:cNvGraphicFramePr>
          <p:nvPr>
            <p:extLst>
              <p:ext uri="{D42A27DB-BD31-4B8C-83A1-F6EECF244321}">
                <p14:modId xmlns:p14="http://schemas.microsoft.com/office/powerpoint/2010/main" val="3581481942"/>
              </p:ext>
            </p:extLst>
          </p:nvPr>
        </p:nvGraphicFramePr>
        <p:xfrm>
          <a:off x="676282" y="3735448"/>
          <a:ext cx="9745879" cy="2340666"/>
        </p:xfrm>
        <a:graphic>
          <a:graphicData uri="http://schemas.openxmlformats.org/drawingml/2006/table">
            <a:tbl>
              <a:tblPr firstRow="1" bandRow="1">
                <a:tableStyleId>{5C22544A-7EE6-4342-B048-85BDC9FD1C3A}</a:tableStyleId>
              </a:tblPr>
              <a:tblGrid>
                <a:gridCol w="770553">
                  <a:extLst>
                    <a:ext uri="{9D8B030D-6E8A-4147-A177-3AD203B41FA5}">
                      <a16:colId xmlns:a16="http://schemas.microsoft.com/office/drawing/2014/main" val="1804015408"/>
                    </a:ext>
                  </a:extLst>
                </a:gridCol>
                <a:gridCol w="1238492">
                  <a:extLst>
                    <a:ext uri="{9D8B030D-6E8A-4147-A177-3AD203B41FA5}">
                      <a16:colId xmlns:a16="http://schemas.microsoft.com/office/drawing/2014/main" val="4138478858"/>
                    </a:ext>
                  </a:extLst>
                </a:gridCol>
                <a:gridCol w="1190375">
                  <a:extLst>
                    <a:ext uri="{9D8B030D-6E8A-4147-A177-3AD203B41FA5}">
                      <a16:colId xmlns:a16="http://schemas.microsoft.com/office/drawing/2014/main" val="1166767608"/>
                    </a:ext>
                  </a:extLst>
                </a:gridCol>
                <a:gridCol w="1071052">
                  <a:extLst>
                    <a:ext uri="{9D8B030D-6E8A-4147-A177-3AD203B41FA5}">
                      <a16:colId xmlns:a16="http://schemas.microsoft.com/office/drawing/2014/main" val="253700664"/>
                    </a:ext>
                  </a:extLst>
                </a:gridCol>
                <a:gridCol w="1139709">
                  <a:extLst>
                    <a:ext uri="{9D8B030D-6E8A-4147-A177-3AD203B41FA5}">
                      <a16:colId xmlns:a16="http://schemas.microsoft.com/office/drawing/2014/main" val="1764765607"/>
                    </a:ext>
                  </a:extLst>
                </a:gridCol>
                <a:gridCol w="1146575">
                  <a:extLst>
                    <a:ext uri="{9D8B030D-6E8A-4147-A177-3AD203B41FA5}">
                      <a16:colId xmlns:a16="http://schemas.microsoft.com/office/drawing/2014/main" val="2930881487"/>
                    </a:ext>
                  </a:extLst>
                </a:gridCol>
                <a:gridCol w="1029857">
                  <a:extLst>
                    <a:ext uri="{9D8B030D-6E8A-4147-A177-3AD203B41FA5}">
                      <a16:colId xmlns:a16="http://schemas.microsoft.com/office/drawing/2014/main" val="3923876135"/>
                    </a:ext>
                  </a:extLst>
                </a:gridCol>
                <a:gridCol w="1179272">
                  <a:extLst>
                    <a:ext uri="{9D8B030D-6E8A-4147-A177-3AD203B41FA5}">
                      <a16:colId xmlns:a16="http://schemas.microsoft.com/office/drawing/2014/main" val="195087108"/>
                    </a:ext>
                  </a:extLst>
                </a:gridCol>
                <a:gridCol w="979994">
                  <a:extLst>
                    <a:ext uri="{9D8B030D-6E8A-4147-A177-3AD203B41FA5}">
                      <a16:colId xmlns:a16="http://schemas.microsoft.com/office/drawing/2014/main" val="133206039"/>
                    </a:ext>
                  </a:extLst>
                </a:gridCol>
              </a:tblGrid>
              <a:tr h="605653">
                <a:tc rowSpan="3">
                  <a:txBody>
                    <a:bodyPr/>
                    <a:lstStyle/>
                    <a:p>
                      <a:pPr algn="ctr"/>
                      <a:r>
                        <a:rPr lang="en-US" dirty="0"/>
                        <a:t>Client 2</a:t>
                      </a:r>
                    </a:p>
                  </a:txBody>
                  <a:tcPr vert="vert270"/>
                </a:tc>
                <a:tc gridSpan="4">
                  <a:txBody>
                    <a:bodyPr/>
                    <a:lstStyle/>
                    <a:p>
                      <a:pPr algn="ctr"/>
                      <a:r>
                        <a:rPr lang="en-US" dirty="0"/>
                        <a:t> 2019  Q2 Forecast</a:t>
                      </a:r>
                    </a:p>
                    <a:p>
                      <a:pPr algn="ctr"/>
                      <a:r>
                        <a:rPr lang="en-US" dirty="0"/>
                        <a:t>Sales Unit Volume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a:t>2019 Q2 Forecasted % change (as compared to 2018 Q2)</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72799695"/>
                  </a:ext>
                </a:extLst>
              </a:tr>
              <a:tr h="566862">
                <a:tc vMerge="1">
                  <a:txBody>
                    <a:bodyPr/>
                    <a:lstStyle/>
                    <a:p>
                      <a:pPr algn="ctr"/>
                      <a:endParaRPr lang="en-US" dirty="0"/>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solidFill>
                            <a:srgbClr val="FF0000"/>
                          </a:solidFill>
                        </a:rPr>
                        <a:t>Average</a:t>
                      </a:r>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extLst>
                  <a:ext uri="{0D108BD9-81ED-4DB2-BD59-A6C34878D82A}">
                    <a16:rowId xmlns:a16="http://schemas.microsoft.com/office/drawing/2014/main" val="1522679175"/>
                  </a:ext>
                </a:extLst>
              </a:tr>
              <a:tr h="566862">
                <a:tc vMerge="1">
                  <a:txBody>
                    <a:bodyPr/>
                    <a:lstStyle/>
                    <a:p>
                      <a:pPr algn="ctr"/>
                      <a:endParaRPr lang="en-US" dirty="0"/>
                    </a:p>
                  </a:txBody>
                  <a:tcPr/>
                </a:tc>
                <a:tc>
                  <a:txBody>
                    <a:bodyPr/>
                    <a:lstStyle/>
                    <a:p>
                      <a:pPr algn="ctr"/>
                      <a:r>
                        <a:rPr lang="en-US" dirty="0"/>
                        <a:t>508,748</a:t>
                      </a:r>
                    </a:p>
                  </a:txBody>
                  <a:tcPr/>
                </a:tc>
                <a:tc>
                  <a:txBody>
                    <a:bodyPr/>
                    <a:lstStyle/>
                    <a:p>
                      <a:pPr algn="ctr"/>
                      <a:r>
                        <a:rPr lang="en-US" dirty="0"/>
                        <a:t>623,593</a:t>
                      </a:r>
                    </a:p>
                  </a:txBody>
                  <a:tcPr/>
                </a:tc>
                <a:tc>
                  <a:txBody>
                    <a:bodyPr/>
                    <a:lstStyle/>
                    <a:p>
                      <a:pPr algn="ctr"/>
                      <a:r>
                        <a:rPr lang="en-US" dirty="0"/>
                        <a:t>621,819</a:t>
                      </a:r>
                    </a:p>
                  </a:txBody>
                  <a:tcPr/>
                </a:tc>
                <a:tc>
                  <a:txBody>
                    <a:bodyPr/>
                    <a:lstStyle/>
                    <a:p>
                      <a:pPr algn="ctr"/>
                      <a:r>
                        <a:rPr lang="en-US" dirty="0"/>
                        <a:t>584,720</a:t>
                      </a:r>
                    </a:p>
                  </a:txBody>
                  <a:tcPr/>
                </a:tc>
                <a:tc>
                  <a:txBody>
                    <a:bodyPr/>
                    <a:lstStyle/>
                    <a:p>
                      <a:pPr algn="ctr"/>
                      <a:r>
                        <a:rPr lang="en-US" dirty="0"/>
                        <a:t>-8.0%</a:t>
                      </a:r>
                    </a:p>
                  </a:txBody>
                  <a:tcPr/>
                </a:tc>
                <a:tc>
                  <a:txBody>
                    <a:bodyPr/>
                    <a:lstStyle/>
                    <a:p>
                      <a:pPr algn="ctr"/>
                      <a:r>
                        <a:rPr lang="en-US" dirty="0"/>
                        <a:t>12.0%</a:t>
                      </a:r>
                    </a:p>
                  </a:txBody>
                  <a:tcPr/>
                </a:tc>
                <a:tc>
                  <a:txBody>
                    <a:bodyPr/>
                    <a:lstStyle/>
                    <a:p>
                      <a:pPr algn="ctr"/>
                      <a:r>
                        <a:rPr lang="en-US" dirty="0"/>
                        <a:t>12.0%</a:t>
                      </a:r>
                    </a:p>
                  </a:txBody>
                  <a:tcPr/>
                </a:tc>
                <a:tc>
                  <a:txBody>
                    <a:bodyPr/>
                    <a:lstStyle/>
                    <a:p>
                      <a:pPr algn="ctr"/>
                      <a:r>
                        <a:rPr lang="en-US" dirty="0"/>
                        <a:t>5.50%</a:t>
                      </a:r>
                    </a:p>
                  </a:txBody>
                  <a:tcPr/>
                </a:tc>
                <a:extLst>
                  <a:ext uri="{0D108BD9-81ED-4DB2-BD59-A6C34878D82A}">
                    <a16:rowId xmlns:a16="http://schemas.microsoft.com/office/drawing/2014/main" val="2703329406"/>
                  </a:ext>
                </a:extLst>
              </a:tr>
              <a:tr h="566862">
                <a:tc>
                  <a:txBody>
                    <a:bodyPr/>
                    <a:lstStyle/>
                    <a:p>
                      <a:pPr algn="ctr"/>
                      <a:r>
                        <a:rPr lang="en-US" dirty="0"/>
                        <a:t>Actual</a:t>
                      </a:r>
                    </a:p>
                  </a:txBody>
                  <a:tcPr/>
                </a:tc>
                <a:tc gridSpan="4">
                  <a:txBody>
                    <a:bodyPr/>
                    <a:lstStyle/>
                    <a:p>
                      <a:pPr algn="ctr"/>
                      <a:r>
                        <a:rPr lang="en-US" dirty="0"/>
                        <a:t>572,730</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a:t>7.25%</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311557643"/>
                  </a:ext>
                </a:extLst>
              </a:tr>
            </a:tbl>
          </a:graphicData>
        </a:graphic>
      </p:graphicFrame>
      <p:sp>
        <p:nvSpPr>
          <p:cNvPr id="4" name="Text Placeholder 24">
            <a:extLst>
              <a:ext uri="{FF2B5EF4-FFF2-40B4-BE49-F238E27FC236}">
                <a16:creationId xmlns:a16="http://schemas.microsoft.com/office/drawing/2014/main" id="{01E3C3CC-6342-C340-B7A8-59F44AC7841F}"/>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Multi-model approach to improve forecast accuracy</a:t>
            </a:r>
          </a:p>
        </p:txBody>
      </p:sp>
      <p:cxnSp>
        <p:nvCxnSpPr>
          <p:cNvPr id="5" name="Straight Connector 4">
            <a:extLst>
              <a:ext uri="{FF2B5EF4-FFF2-40B4-BE49-F238E27FC236}">
                <a16:creationId xmlns:a16="http://schemas.microsoft.com/office/drawing/2014/main" id="{EE31A994-95AC-5A4B-B31A-17FC40767C9F}"/>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0C2CA0B-B7BC-FA4A-B21D-4FB46EE0BD0E}"/>
              </a:ext>
            </a:extLst>
          </p:cNvPr>
          <p:cNvPicPr>
            <a:picLocks noChangeAspect="1"/>
          </p:cNvPicPr>
          <p:nvPr/>
        </p:nvPicPr>
        <p:blipFill rotWithShape="1">
          <a:blip r:embed="rId2"/>
          <a:srcRect l="1026" r="3735" b="12102"/>
          <a:stretch/>
        </p:blipFill>
        <p:spPr>
          <a:xfrm>
            <a:off x="5116010" y="2752565"/>
            <a:ext cx="780449" cy="773650"/>
          </a:xfrm>
          <a:prstGeom prst="rect">
            <a:avLst/>
          </a:prstGeom>
        </p:spPr>
      </p:pic>
      <p:pic>
        <p:nvPicPr>
          <p:cNvPr id="10" name="Picture 9">
            <a:extLst>
              <a:ext uri="{FF2B5EF4-FFF2-40B4-BE49-F238E27FC236}">
                <a16:creationId xmlns:a16="http://schemas.microsoft.com/office/drawing/2014/main" id="{AC053B53-0A25-164D-AF3C-C4F471F02772}"/>
              </a:ext>
            </a:extLst>
          </p:cNvPr>
          <p:cNvPicPr>
            <a:picLocks noChangeAspect="1"/>
          </p:cNvPicPr>
          <p:nvPr/>
        </p:nvPicPr>
        <p:blipFill rotWithShape="1">
          <a:blip r:embed="rId2"/>
          <a:srcRect l="1026" r="3735" b="12102"/>
          <a:stretch/>
        </p:blipFill>
        <p:spPr>
          <a:xfrm>
            <a:off x="5116009" y="5285626"/>
            <a:ext cx="780449" cy="773650"/>
          </a:xfrm>
          <a:prstGeom prst="rect">
            <a:avLst/>
          </a:prstGeom>
        </p:spPr>
      </p:pic>
      <p:graphicFrame>
        <p:nvGraphicFramePr>
          <p:cNvPr id="11" name="Table 10">
            <a:extLst>
              <a:ext uri="{FF2B5EF4-FFF2-40B4-BE49-F238E27FC236}">
                <a16:creationId xmlns:a16="http://schemas.microsoft.com/office/drawing/2014/main" id="{DB962A82-CD84-4942-8169-2ECB27D78C9C}"/>
              </a:ext>
            </a:extLst>
          </p:cNvPr>
          <p:cNvGraphicFramePr>
            <a:graphicFrameLocks noGrp="1"/>
          </p:cNvGraphicFramePr>
          <p:nvPr>
            <p:extLst>
              <p:ext uri="{D42A27DB-BD31-4B8C-83A1-F6EECF244321}">
                <p14:modId xmlns:p14="http://schemas.microsoft.com/office/powerpoint/2010/main" val="143303893"/>
              </p:ext>
            </p:extLst>
          </p:nvPr>
        </p:nvGraphicFramePr>
        <p:xfrm>
          <a:off x="10422162" y="1185549"/>
          <a:ext cx="1279844" cy="2340666"/>
        </p:xfrm>
        <a:graphic>
          <a:graphicData uri="http://schemas.openxmlformats.org/drawingml/2006/table">
            <a:tbl>
              <a:tblPr firstRow="1" bandRow="1">
                <a:tableStyleId>{5C22544A-7EE6-4342-B048-85BDC9FD1C3A}</a:tableStyleId>
              </a:tblPr>
              <a:tblGrid>
                <a:gridCol w="344377">
                  <a:extLst>
                    <a:ext uri="{9D8B030D-6E8A-4147-A177-3AD203B41FA5}">
                      <a16:colId xmlns:a16="http://schemas.microsoft.com/office/drawing/2014/main" val="3977601871"/>
                    </a:ext>
                  </a:extLst>
                </a:gridCol>
                <a:gridCol w="935467">
                  <a:extLst>
                    <a:ext uri="{9D8B030D-6E8A-4147-A177-3AD203B41FA5}">
                      <a16:colId xmlns:a16="http://schemas.microsoft.com/office/drawing/2014/main" val="1744031653"/>
                    </a:ext>
                  </a:extLst>
                </a:gridCol>
              </a:tblGrid>
              <a:tr h="1482030">
                <a:tc rowSpan="2">
                  <a:txBody>
                    <a:bodyPr/>
                    <a:lstStyle/>
                    <a:p>
                      <a:pPr algn="ctr"/>
                      <a:r>
                        <a:rPr lang="en-US" sz="1200" baseline="0" dirty="0"/>
                        <a:t>Average</a:t>
                      </a:r>
                    </a:p>
                  </a:txBody>
                  <a:tcPr vert="vert270"/>
                </a:tc>
                <a:tc>
                  <a:txBody>
                    <a:bodyPr/>
                    <a:lstStyle/>
                    <a:p>
                      <a:r>
                        <a:rPr lang="en-US" sz="1400" baseline="0" dirty="0"/>
                        <a:t>Q2 volume error</a:t>
                      </a:r>
                    </a:p>
                  </a:txBody>
                  <a:tcPr/>
                </a:tc>
                <a:extLst>
                  <a:ext uri="{0D108BD9-81ED-4DB2-BD59-A6C34878D82A}">
                    <a16:rowId xmlns:a16="http://schemas.microsoft.com/office/drawing/2014/main" val="522025844"/>
                  </a:ext>
                </a:extLst>
              </a:tr>
              <a:tr h="858636">
                <a:tc vMerge="1">
                  <a:txBody>
                    <a:bodyPr/>
                    <a:lstStyle/>
                    <a:p>
                      <a:endParaRPr lang="en-US" dirty="0"/>
                    </a:p>
                  </a:txBody>
                  <a:tcPr/>
                </a:tc>
                <a:tc>
                  <a:txBody>
                    <a:bodyPr/>
                    <a:lstStyle/>
                    <a:p>
                      <a:pPr algn="ctr"/>
                      <a:r>
                        <a:rPr lang="en-US" sz="1800" baseline="0" dirty="0"/>
                        <a:t>                    8.7%</a:t>
                      </a:r>
                    </a:p>
                  </a:txBody>
                  <a:tcPr/>
                </a:tc>
                <a:extLst>
                  <a:ext uri="{0D108BD9-81ED-4DB2-BD59-A6C34878D82A}">
                    <a16:rowId xmlns:a16="http://schemas.microsoft.com/office/drawing/2014/main" val="3814168603"/>
                  </a:ext>
                </a:extLst>
              </a:tr>
            </a:tbl>
          </a:graphicData>
        </a:graphic>
      </p:graphicFrame>
      <p:graphicFrame>
        <p:nvGraphicFramePr>
          <p:cNvPr id="12" name="Table 11">
            <a:extLst>
              <a:ext uri="{FF2B5EF4-FFF2-40B4-BE49-F238E27FC236}">
                <a16:creationId xmlns:a16="http://schemas.microsoft.com/office/drawing/2014/main" id="{A63F0BA5-E429-2842-9138-EE7A8E6B4D65}"/>
              </a:ext>
            </a:extLst>
          </p:cNvPr>
          <p:cNvGraphicFramePr>
            <a:graphicFrameLocks noGrp="1"/>
          </p:cNvGraphicFramePr>
          <p:nvPr>
            <p:extLst>
              <p:ext uri="{D42A27DB-BD31-4B8C-83A1-F6EECF244321}">
                <p14:modId xmlns:p14="http://schemas.microsoft.com/office/powerpoint/2010/main" val="2041746598"/>
              </p:ext>
            </p:extLst>
          </p:nvPr>
        </p:nvGraphicFramePr>
        <p:xfrm>
          <a:off x="10422162" y="3735448"/>
          <a:ext cx="1279844" cy="2340666"/>
        </p:xfrm>
        <a:graphic>
          <a:graphicData uri="http://schemas.openxmlformats.org/drawingml/2006/table">
            <a:tbl>
              <a:tblPr firstRow="1" bandRow="1">
                <a:tableStyleId>{5C22544A-7EE6-4342-B048-85BDC9FD1C3A}</a:tableStyleId>
              </a:tblPr>
              <a:tblGrid>
                <a:gridCol w="344377">
                  <a:extLst>
                    <a:ext uri="{9D8B030D-6E8A-4147-A177-3AD203B41FA5}">
                      <a16:colId xmlns:a16="http://schemas.microsoft.com/office/drawing/2014/main" val="3977601871"/>
                    </a:ext>
                  </a:extLst>
                </a:gridCol>
                <a:gridCol w="935467">
                  <a:extLst>
                    <a:ext uri="{9D8B030D-6E8A-4147-A177-3AD203B41FA5}">
                      <a16:colId xmlns:a16="http://schemas.microsoft.com/office/drawing/2014/main" val="1744031653"/>
                    </a:ext>
                  </a:extLst>
                </a:gridCol>
              </a:tblGrid>
              <a:tr h="1482030">
                <a:tc rowSpan="2">
                  <a:txBody>
                    <a:bodyPr/>
                    <a:lstStyle/>
                    <a:p>
                      <a:pPr algn="ctr"/>
                      <a:r>
                        <a:rPr lang="en-US" sz="1200" baseline="0" dirty="0"/>
                        <a:t>Average</a:t>
                      </a:r>
                    </a:p>
                  </a:txBody>
                  <a:tcPr vert="vert270"/>
                </a:tc>
                <a:tc>
                  <a:txBody>
                    <a:bodyPr/>
                    <a:lstStyle/>
                    <a:p>
                      <a:r>
                        <a:rPr lang="en-US" sz="1400" baseline="0" dirty="0"/>
                        <a:t>Q2 volume error</a:t>
                      </a:r>
                    </a:p>
                  </a:txBody>
                  <a:tcPr/>
                </a:tc>
                <a:extLst>
                  <a:ext uri="{0D108BD9-81ED-4DB2-BD59-A6C34878D82A}">
                    <a16:rowId xmlns:a16="http://schemas.microsoft.com/office/drawing/2014/main" val="522025844"/>
                  </a:ext>
                </a:extLst>
              </a:tr>
              <a:tr h="858636">
                <a:tc vMerge="1">
                  <a:txBody>
                    <a:bodyPr/>
                    <a:lstStyle/>
                    <a:p>
                      <a:endParaRPr lang="en-US" dirty="0"/>
                    </a:p>
                  </a:txBody>
                  <a:tcPr/>
                </a:tc>
                <a:tc>
                  <a:txBody>
                    <a:bodyPr/>
                    <a:lstStyle/>
                    <a:p>
                      <a:pPr algn="ctr"/>
                      <a:r>
                        <a:rPr lang="en-US" sz="1200" baseline="0" dirty="0"/>
                        <a:t>  </a:t>
                      </a:r>
                    </a:p>
                    <a:p>
                      <a:pPr algn="ctr"/>
                      <a:r>
                        <a:rPr lang="en-US" sz="1800" baseline="0" dirty="0"/>
                        <a:t>2.1%</a:t>
                      </a:r>
                    </a:p>
                  </a:txBody>
                  <a:tcPr/>
                </a:tc>
                <a:extLst>
                  <a:ext uri="{0D108BD9-81ED-4DB2-BD59-A6C34878D82A}">
                    <a16:rowId xmlns:a16="http://schemas.microsoft.com/office/drawing/2014/main" val="3814168603"/>
                  </a:ext>
                </a:extLst>
              </a:tr>
            </a:tbl>
          </a:graphicData>
        </a:graphic>
      </p:graphicFrame>
    </p:spTree>
    <p:extLst>
      <p:ext uri="{BB962C8B-B14F-4D97-AF65-F5344CB8AC3E}">
        <p14:creationId xmlns:p14="http://schemas.microsoft.com/office/powerpoint/2010/main" val="9284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041F04AD-1DEB-F049-AD90-82DA0BD944E8}"/>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SARIMA model hyperparameter optimization</a:t>
            </a:r>
          </a:p>
        </p:txBody>
      </p:sp>
      <p:cxnSp>
        <p:nvCxnSpPr>
          <p:cNvPr id="3" name="Straight Connector 2">
            <a:extLst>
              <a:ext uri="{FF2B5EF4-FFF2-40B4-BE49-F238E27FC236}">
                <a16:creationId xmlns:a16="http://schemas.microsoft.com/office/drawing/2014/main" id="{F14230C6-9EDB-6A48-8CF7-B6D36DCB58FA}"/>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61CE48E-5B52-0349-A362-663E2F5412A1}"/>
              </a:ext>
            </a:extLst>
          </p:cNvPr>
          <p:cNvSpPr txBox="1"/>
          <p:nvPr/>
        </p:nvSpPr>
        <p:spPr>
          <a:xfrm>
            <a:off x="460725" y="1215342"/>
            <a:ext cx="4377494" cy="3693319"/>
          </a:xfrm>
          <a:prstGeom prst="rect">
            <a:avLst/>
          </a:prstGeom>
          <a:noFill/>
        </p:spPr>
        <p:txBody>
          <a:bodyPr wrap="square" rtlCol="0">
            <a:spAutoFit/>
          </a:bodyPr>
          <a:lstStyle/>
          <a:p>
            <a:pPr fontAlgn="base"/>
            <a:r>
              <a:rPr lang="en-CA" u="sng" dirty="0"/>
              <a:t>SARIMA model hyperparameters</a:t>
            </a:r>
            <a:r>
              <a:rPr lang="en-CA" dirty="0"/>
              <a:t>:</a:t>
            </a:r>
          </a:p>
          <a:p>
            <a:pPr fontAlgn="base"/>
            <a:endParaRPr lang="en-CA" dirty="0"/>
          </a:p>
          <a:p>
            <a:pPr marL="285750" indent="-285750" fontAlgn="base">
              <a:buFont typeface="Arial" panose="020B0604020202020204" pitchFamily="34" charset="0"/>
              <a:buChar char="•"/>
            </a:pPr>
            <a:r>
              <a:rPr lang="en-CA" b="1" dirty="0"/>
              <a:t>trend</a:t>
            </a:r>
            <a:r>
              <a:rPr lang="en-CA" dirty="0"/>
              <a:t> (p, d, q)</a:t>
            </a:r>
          </a:p>
          <a:p>
            <a:pPr fontAlgn="base"/>
            <a:r>
              <a:rPr lang="en-CA" dirty="0"/>
              <a:t>         </a:t>
            </a:r>
            <a:r>
              <a:rPr lang="en-CA" b="1" dirty="0"/>
              <a:t>p</a:t>
            </a:r>
            <a:r>
              <a:rPr lang="en-CA" dirty="0"/>
              <a:t>: Trend autoregressive order</a:t>
            </a:r>
          </a:p>
          <a:p>
            <a:pPr fontAlgn="base"/>
            <a:r>
              <a:rPr lang="en-CA" dirty="0"/>
              <a:t>         </a:t>
            </a:r>
            <a:r>
              <a:rPr lang="en-CA" b="1" dirty="0"/>
              <a:t>d</a:t>
            </a:r>
            <a:r>
              <a:rPr lang="en-CA" dirty="0"/>
              <a:t>: Trend difference order</a:t>
            </a:r>
          </a:p>
          <a:p>
            <a:pPr fontAlgn="base"/>
            <a:r>
              <a:rPr lang="en-CA" dirty="0"/>
              <a:t>         </a:t>
            </a:r>
            <a:r>
              <a:rPr lang="en-CA" b="1" dirty="0"/>
              <a:t>q</a:t>
            </a:r>
            <a:r>
              <a:rPr lang="en-CA" dirty="0"/>
              <a:t>: Trend moving average order</a:t>
            </a:r>
          </a:p>
          <a:p>
            <a:pPr fontAlgn="base"/>
            <a:endParaRPr lang="en-CA" dirty="0"/>
          </a:p>
          <a:p>
            <a:pPr marL="285750" indent="-285750" fontAlgn="base">
              <a:buFont typeface="Arial" panose="020B0604020202020204" pitchFamily="34" charset="0"/>
              <a:buChar char="•"/>
            </a:pPr>
            <a:r>
              <a:rPr lang="en-CA" b="1" dirty="0"/>
              <a:t>seasonal</a:t>
            </a:r>
            <a:r>
              <a:rPr lang="en-CA" dirty="0"/>
              <a:t> (P, D, Q, N)</a:t>
            </a:r>
            <a:endParaRPr lang="en-CA" b="1" dirty="0"/>
          </a:p>
          <a:p>
            <a:pPr lvl="1" fontAlgn="base"/>
            <a:r>
              <a:rPr lang="en-CA" b="1" dirty="0"/>
              <a:t>P</a:t>
            </a:r>
            <a:r>
              <a:rPr lang="en-CA" dirty="0"/>
              <a:t>: Seasonal autoregressive order</a:t>
            </a:r>
          </a:p>
          <a:p>
            <a:pPr lvl="1" fontAlgn="base"/>
            <a:r>
              <a:rPr lang="en-CA" b="1" dirty="0"/>
              <a:t>D</a:t>
            </a:r>
            <a:r>
              <a:rPr lang="en-CA" dirty="0"/>
              <a:t>: Seasonal difference order</a:t>
            </a:r>
          </a:p>
          <a:p>
            <a:pPr lvl="1" fontAlgn="base"/>
            <a:r>
              <a:rPr lang="en-CA" b="1" dirty="0"/>
              <a:t>Q</a:t>
            </a:r>
            <a:r>
              <a:rPr lang="en-CA" dirty="0"/>
              <a:t>: Seasonal moving average order</a:t>
            </a:r>
          </a:p>
          <a:p>
            <a:pPr lvl="1" fontAlgn="base"/>
            <a:r>
              <a:rPr lang="en-CA" b="1" dirty="0"/>
              <a:t>N</a:t>
            </a:r>
            <a:r>
              <a:rPr lang="en-CA" dirty="0"/>
              <a:t>: Number of time steps for seasonal period</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C5CCA88-245A-5643-8B2A-78830E27E1C4}"/>
                  </a:ext>
                </a:extLst>
              </p:cNvPr>
              <p:cNvSpPr txBox="1"/>
              <p:nvPr/>
            </p:nvSpPr>
            <p:spPr>
              <a:xfrm>
                <a:off x="4838218" y="1215342"/>
                <a:ext cx="7268901" cy="4695516"/>
              </a:xfrm>
              <a:prstGeom prst="rect">
                <a:avLst/>
              </a:prstGeom>
              <a:noFill/>
            </p:spPr>
            <p:txBody>
              <a:bodyPr wrap="square" rtlCol="0">
                <a:spAutoFit/>
              </a:bodyPr>
              <a:lstStyle/>
              <a:p>
                <a:r>
                  <a:rPr lang="en-US" u="sng" dirty="0"/>
                  <a:t>Optimal model discovery methods</a:t>
                </a:r>
                <a:r>
                  <a:rPr lang="en-US" dirty="0"/>
                  <a:t>:</a:t>
                </a:r>
              </a:p>
              <a:p>
                <a:endParaRPr lang="en-US" dirty="0"/>
              </a:p>
              <a:p>
                <a:pPr marL="342900" indent="-342900">
                  <a:buAutoNum type="arabicPeriod"/>
                </a:pPr>
                <a:r>
                  <a:rPr lang="en-US" b="1" dirty="0"/>
                  <a:t>Grid Search</a:t>
                </a:r>
              </a:p>
              <a:p>
                <a:pPr marL="285750" indent="-285750">
                  <a:buFont typeface="Arial" panose="020B0604020202020204" pitchFamily="34" charset="0"/>
                  <a:buChar char="•"/>
                </a:pPr>
                <a:r>
                  <a:rPr lang="en-US" dirty="0"/>
                  <a:t>Set aside last few months of sales observations (</a:t>
                </a:r>
                <a:r>
                  <a:rPr lang="en-US" i="1" dirty="0"/>
                  <a:t>t</a:t>
                </a:r>
                <a:r>
                  <a:rPr lang="en-US" i="1" baseline="-25000" dirty="0"/>
                  <a:t>i+1</a:t>
                </a:r>
                <a:r>
                  <a:rPr lang="en-US" dirty="0"/>
                  <a:t>, </a:t>
                </a:r>
                <a:r>
                  <a:rPr lang="en-US" i="1" dirty="0"/>
                  <a:t>t</a:t>
                </a:r>
                <a:r>
                  <a:rPr lang="en-US" i="1" baseline="-25000" dirty="0"/>
                  <a:t>i+2</a:t>
                </a:r>
                <a:r>
                  <a:rPr lang="en-US" dirty="0"/>
                  <a:t>, …, </a:t>
                </a:r>
                <a:r>
                  <a:rPr lang="en-US" i="1" dirty="0" err="1"/>
                  <a:t>t</a:t>
                </a:r>
                <a:r>
                  <a:rPr lang="en-US" i="1" baseline="-25000" dirty="0" err="1"/>
                  <a:t>i+L</a:t>
                </a:r>
                <a:r>
                  <a:rPr lang="en-US" dirty="0"/>
                  <a:t>)</a:t>
                </a:r>
              </a:p>
              <a:p>
                <a:pPr marL="285750" indent="-285750">
                  <a:buFont typeface="Arial" panose="020B0604020202020204" pitchFamily="34" charset="0"/>
                  <a:buChar char="•"/>
                </a:pPr>
                <a:r>
                  <a:rPr lang="en-US" dirty="0"/>
                  <a:t>For next month/week </a:t>
                </a:r>
                <a:r>
                  <a:rPr lang="en-US" i="1" dirty="0"/>
                  <a:t>t</a:t>
                </a:r>
                <a:r>
                  <a:rPr lang="en-US" i="1" baseline="-25000" dirty="0"/>
                  <a:t>i+1 </a:t>
                </a:r>
                <a:r>
                  <a:rPr lang="en-US" dirty="0"/>
                  <a:t>, forecast sales volume </a:t>
                </a:r>
                <a:r>
                  <a:rPr lang="en-US" i="1" dirty="0"/>
                  <a:t>V</a:t>
                </a:r>
                <a:r>
                  <a:rPr lang="en-US" i="1" baseline="-25000" dirty="0"/>
                  <a:t>i+1</a:t>
                </a:r>
                <a:r>
                  <a:rPr lang="en-US" i="1" dirty="0"/>
                  <a:t>(</a:t>
                </a:r>
                <a:r>
                  <a:rPr lang="en-CA" i="1" dirty="0"/>
                  <a:t>p, d, q, P, D, Q, N</a:t>
                </a:r>
                <a:r>
                  <a:rPr lang="en-US" i="1" dirty="0"/>
                  <a:t>)</a:t>
                </a:r>
                <a:r>
                  <a:rPr lang="en-US" dirty="0"/>
                  <a:t>  for each hyperparameter combination from S=[0, 1, 2] ✕[0, 1, 2] ✕       [0, 1, 2] ✕[0, 1, 2] ✕[0, 1, 2] ✕[0, 1, 2] ✕[0, 1, 2,…,52] (weekly scale)</a:t>
                </a:r>
              </a:p>
              <a:p>
                <a:pPr marL="285750" indent="-285750">
                  <a:buFont typeface="Arial" panose="020B0604020202020204" pitchFamily="34" charset="0"/>
                  <a:buChar char="•"/>
                </a:pPr>
                <a:r>
                  <a:rPr lang="en-US" dirty="0"/>
                  <a:t>Choose </a:t>
                </a:r>
                <a:r>
                  <a:rPr lang="en-US" i="1" dirty="0"/>
                  <a:t>(p, d, q, P, D, Q, N)</a:t>
                </a:r>
                <a:r>
                  <a:rPr lang="en-US" i="1" baseline="-25000" dirty="0"/>
                  <a:t>opt  </a:t>
                </a:r>
                <a:r>
                  <a:rPr lang="en-US" dirty="0"/>
                  <a:t>to minimize residual |</a:t>
                </a:r>
                <a:r>
                  <a:rPr lang="en-US" i="1" dirty="0"/>
                  <a:t>V</a:t>
                </a:r>
                <a:r>
                  <a:rPr lang="en-US" i="1" baseline="-25000" dirty="0"/>
                  <a:t> </a:t>
                </a:r>
                <a:r>
                  <a:rPr lang="en-US" i="1" baseline="-25000" dirty="0" err="1"/>
                  <a:t>i+L</a:t>
                </a:r>
                <a:r>
                  <a:rPr lang="en-US" i="1" dirty="0"/>
                  <a:t> – V </a:t>
                </a:r>
                <a:r>
                  <a:rPr lang="en-US" i="1" baseline="-25000" dirty="0"/>
                  <a:t>true </a:t>
                </a:r>
                <a:r>
                  <a:rPr lang="en-US" i="1" baseline="-25000" dirty="0" err="1"/>
                  <a:t>i+L</a:t>
                </a:r>
                <a:r>
                  <a:rPr lang="en-US" dirty="0"/>
                  <a:t>|</a:t>
                </a:r>
              </a:p>
              <a:p>
                <a:pPr marL="285750" indent="-285750">
                  <a:buFont typeface="Arial" panose="020B0604020202020204" pitchFamily="34" charset="0"/>
                  <a:buChar char="•"/>
                </a:pPr>
                <a:r>
                  <a:rPr lang="en-US" dirty="0"/>
                  <a:t>Use optimal hyperparameter set to forecast future time steps</a:t>
                </a:r>
              </a:p>
              <a:p>
                <a:pPr marL="285750" indent="-285750">
                  <a:buFont typeface="Arial" panose="020B0604020202020204" pitchFamily="34" charset="0"/>
                  <a:buChar char="•"/>
                </a:pPr>
                <a:endParaRPr lang="en-US" dirty="0"/>
              </a:p>
              <a:p>
                <a:endParaRPr lang="en-US" dirty="0"/>
              </a:p>
              <a:p>
                <a:pPr marL="342900" indent="-342900">
                  <a:buAutoNum type="arabicPeriod" startAt="2"/>
                </a:pPr>
                <a:r>
                  <a:rPr lang="en-US" b="1" dirty="0"/>
                  <a:t>AIC (Akaike Information Criterion)-based model selection</a:t>
                </a:r>
              </a:p>
              <a:p>
                <a:pPr marL="342900" indent="-342900">
                  <a:buFont typeface="Arial" panose="020B0604020202020204" pitchFamily="34" charset="0"/>
                  <a:buChar char="•"/>
                </a:pPr>
                <a:r>
                  <a:rPr lang="en-US" dirty="0"/>
                  <a:t>Generate all different combinations of </a:t>
                </a:r>
                <a:r>
                  <a:rPr lang="en-US" i="1" dirty="0"/>
                  <a:t>(</a:t>
                </a:r>
                <a:r>
                  <a:rPr lang="en-CA" i="1" dirty="0"/>
                  <a:t>p, d, q) </a:t>
                </a:r>
                <a:r>
                  <a:rPr lang="en-CA" dirty="0"/>
                  <a:t>and</a:t>
                </a:r>
                <a:r>
                  <a:rPr lang="en-CA" i="1" dirty="0"/>
                  <a:t> (P, D, Q, N</a:t>
                </a:r>
                <a:r>
                  <a:rPr lang="en-US" i="1" dirty="0"/>
                  <a:t>)</a:t>
                </a:r>
              </a:p>
              <a:p>
                <a:pPr marL="342900" indent="-342900">
                  <a:buFont typeface="Arial" panose="020B0604020202020204" pitchFamily="34" charset="0"/>
                  <a:buChar char="•"/>
                </a:pPr>
                <a:r>
                  <a:rPr lang="en-US" dirty="0"/>
                  <a:t>Calculate </a:t>
                </a:r>
                <a14:m>
                  <m:oMath xmlns:m="http://schemas.openxmlformats.org/officeDocument/2006/math">
                    <m:r>
                      <a:rPr lang="en-US" b="0" i="1" smtClean="0">
                        <a:latin typeface="Cambria Math" panose="02040503050406030204" pitchFamily="18" charset="0"/>
                      </a:rPr>
                      <m:t>𝐴𝐼𝐶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𝑙𝑛</m:t>
                    </m:r>
                    <m:f>
                      <m:fPr>
                        <m:ctrlPr>
                          <a:rPr lang="en-US" b="0" i="1" smtClean="0">
                            <a:latin typeface="Cambria Math" panose="02040503050406030204" pitchFamily="18" charset="0"/>
                            <a:ea typeface="Cambria Math" panose="02040503050406030204" pitchFamily="18" charset="0"/>
                          </a:rPr>
                        </m:ctrlPr>
                      </m:fPr>
                      <m:num>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𝑒</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2</m:t>
                                </m:r>
                              </m:sup>
                            </m:sSubSup>
                          </m:e>
                        </m:nary>
                      </m:num>
                      <m:den>
                        <m:r>
                          <a:rPr lang="en-US" b="0" i="1" smtClean="0">
                            <a:latin typeface="Cambria Math" panose="02040503050406030204" pitchFamily="18" charset="0"/>
                            <a:ea typeface="Cambria Math" panose="02040503050406030204" pitchFamily="18" charset="0"/>
                          </a:rPr>
                          <m:t>𝑛</m:t>
                        </m:r>
                      </m:den>
                    </m:f>
                  </m:oMath>
                </a14:m>
                <a:r>
                  <a:rPr lang="en-US" dirty="0"/>
                  <a:t> + 2</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oMath>
                </a14:m>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=7</m:t>
                    </m:r>
                  </m:oMath>
                </a14:m>
                <a:endParaRPr lang="en-US" b="0" dirty="0">
                  <a:ea typeface="Cambria Math" panose="02040503050406030204" pitchFamily="18" charset="0"/>
                </a:endParaRPr>
              </a:p>
              <a:p>
                <a:pPr marL="342900" indent="-342900">
                  <a:buFont typeface="Arial" panose="020B0604020202020204" pitchFamily="34" charset="0"/>
                  <a:buChar char="•"/>
                </a:pPr>
                <a:r>
                  <a:rPr lang="en-US" dirty="0"/>
                  <a:t>Choose </a:t>
                </a:r>
                <a:r>
                  <a:rPr lang="en-US" i="1" dirty="0"/>
                  <a:t>(p, d, q, P, D, Q, N)</a:t>
                </a:r>
                <a:r>
                  <a:rPr lang="en-US" i="1" baseline="-25000" dirty="0"/>
                  <a:t>opt  </a:t>
                </a:r>
                <a:r>
                  <a:rPr lang="en-US" dirty="0"/>
                  <a:t>that minimizes </a:t>
                </a:r>
                <a:r>
                  <a:rPr lang="en-US" i="1" dirty="0"/>
                  <a:t>AIC</a:t>
                </a:r>
              </a:p>
              <a:p>
                <a:endParaRPr lang="en-US" dirty="0"/>
              </a:p>
            </p:txBody>
          </p:sp>
        </mc:Choice>
        <mc:Fallback>
          <p:sp>
            <p:nvSpPr>
              <p:cNvPr id="5" name="TextBox 4">
                <a:extLst>
                  <a:ext uri="{FF2B5EF4-FFF2-40B4-BE49-F238E27FC236}">
                    <a16:creationId xmlns:a16="http://schemas.microsoft.com/office/drawing/2014/main" id="{3C5CCA88-245A-5643-8B2A-78830E27E1C4}"/>
                  </a:ext>
                </a:extLst>
              </p:cNvPr>
              <p:cNvSpPr txBox="1">
                <a:spLocks noRot="1" noChangeAspect="1" noMove="1" noResize="1" noEditPoints="1" noAdjustHandles="1" noChangeArrowheads="1" noChangeShapeType="1" noTextEdit="1"/>
              </p:cNvSpPr>
              <p:nvPr/>
            </p:nvSpPr>
            <p:spPr>
              <a:xfrm>
                <a:off x="4838218" y="1215342"/>
                <a:ext cx="7268901" cy="4695516"/>
              </a:xfrm>
              <a:prstGeom prst="rect">
                <a:avLst/>
              </a:prstGeom>
              <a:blipFill>
                <a:blip r:embed="rId3"/>
                <a:stretch>
                  <a:fillRect l="-698" t="-813"/>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A8FDEF0A-E12E-5041-8D05-F65374714181}"/>
              </a:ext>
            </a:extLst>
          </p:cNvPr>
          <p:cNvSpPr/>
          <p:nvPr/>
        </p:nvSpPr>
        <p:spPr>
          <a:xfrm>
            <a:off x="4838217" y="1672341"/>
            <a:ext cx="7164730" cy="2188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6E4AD4-8F5D-1845-9474-3240BEFFF60B}"/>
              </a:ext>
            </a:extLst>
          </p:cNvPr>
          <p:cNvSpPr/>
          <p:nvPr/>
        </p:nvSpPr>
        <p:spPr>
          <a:xfrm>
            <a:off x="4838217" y="4077287"/>
            <a:ext cx="7164730" cy="1662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1461A59-7FCC-D948-A454-4C6D4239D744}"/>
              </a:ext>
            </a:extLst>
          </p:cNvPr>
          <p:cNvSpPr/>
          <p:nvPr/>
        </p:nvSpPr>
        <p:spPr>
          <a:xfrm>
            <a:off x="460725" y="1672341"/>
            <a:ext cx="4136675" cy="3331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334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C3253DC4-08D4-574E-A8B9-7A944226C413}"/>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a:solidFill>
                  <a:srgbClr val="060606"/>
                </a:solidFill>
              </a:rPr>
              <a:t>Optimized SARIMA model accuracy</a:t>
            </a:r>
          </a:p>
        </p:txBody>
      </p:sp>
      <p:cxnSp>
        <p:nvCxnSpPr>
          <p:cNvPr id="3" name="Straight Connector 2">
            <a:extLst>
              <a:ext uri="{FF2B5EF4-FFF2-40B4-BE49-F238E27FC236}">
                <a16:creationId xmlns:a16="http://schemas.microsoft.com/office/drawing/2014/main" id="{3FA63811-7813-5848-9E46-C58754A7C9E1}"/>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849C898-F1CD-944C-BEFC-77EE0564E168}"/>
              </a:ext>
            </a:extLst>
          </p:cNvPr>
          <p:cNvPicPr>
            <a:picLocks noChangeAspect="1"/>
          </p:cNvPicPr>
          <p:nvPr/>
        </p:nvPicPr>
        <p:blipFill>
          <a:blip r:embed="rId2"/>
          <a:stretch>
            <a:fillRect/>
          </a:stretch>
        </p:blipFill>
        <p:spPr>
          <a:xfrm>
            <a:off x="640810" y="1219132"/>
            <a:ext cx="9149085" cy="4419736"/>
          </a:xfrm>
          <a:prstGeom prst="rect">
            <a:avLst/>
          </a:prstGeom>
        </p:spPr>
      </p:pic>
      <p:graphicFrame>
        <p:nvGraphicFramePr>
          <p:cNvPr id="9" name="Table 8">
            <a:extLst>
              <a:ext uri="{FF2B5EF4-FFF2-40B4-BE49-F238E27FC236}">
                <a16:creationId xmlns:a16="http://schemas.microsoft.com/office/drawing/2014/main" id="{501AB04A-789E-834B-9600-B7C6BA786EA0}"/>
              </a:ext>
            </a:extLst>
          </p:cNvPr>
          <p:cNvGraphicFramePr>
            <a:graphicFrameLocks noGrp="1"/>
          </p:cNvGraphicFramePr>
          <p:nvPr>
            <p:extLst>
              <p:ext uri="{D42A27DB-BD31-4B8C-83A1-F6EECF244321}">
                <p14:modId xmlns:p14="http://schemas.microsoft.com/office/powerpoint/2010/main" val="572503417"/>
              </p:ext>
            </p:extLst>
          </p:nvPr>
        </p:nvGraphicFramePr>
        <p:xfrm>
          <a:off x="9789895" y="1933083"/>
          <a:ext cx="2118169" cy="1560548"/>
        </p:xfrm>
        <a:graphic>
          <a:graphicData uri="http://schemas.openxmlformats.org/drawingml/2006/table">
            <a:tbl>
              <a:tblPr firstRow="1" bandRow="1">
                <a:tableStyleId>{5C22544A-7EE6-4342-B048-85BDC9FD1C3A}</a:tableStyleId>
              </a:tblPr>
              <a:tblGrid>
                <a:gridCol w="383996">
                  <a:extLst>
                    <a:ext uri="{9D8B030D-6E8A-4147-A177-3AD203B41FA5}">
                      <a16:colId xmlns:a16="http://schemas.microsoft.com/office/drawing/2014/main" val="413393102"/>
                    </a:ext>
                  </a:extLst>
                </a:gridCol>
                <a:gridCol w="880265">
                  <a:extLst>
                    <a:ext uri="{9D8B030D-6E8A-4147-A177-3AD203B41FA5}">
                      <a16:colId xmlns:a16="http://schemas.microsoft.com/office/drawing/2014/main" val="61927837"/>
                    </a:ext>
                  </a:extLst>
                </a:gridCol>
                <a:gridCol w="853908">
                  <a:extLst>
                    <a:ext uri="{9D8B030D-6E8A-4147-A177-3AD203B41FA5}">
                      <a16:colId xmlns:a16="http://schemas.microsoft.com/office/drawing/2014/main" val="223034872"/>
                    </a:ext>
                  </a:extLst>
                </a:gridCol>
              </a:tblGrid>
              <a:tr h="780274">
                <a:tc rowSpan="2">
                  <a:txBody>
                    <a:bodyPr/>
                    <a:lstStyle/>
                    <a:p>
                      <a:pPr algn="ctr"/>
                      <a:r>
                        <a:rPr lang="en-US"/>
                        <a:t>MAPE</a:t>
                      </a:r>
                    </a:p>
                  </a:txBody>
                  <a:tcPr anchor="ctr"/>
                </a:tc>
                <a:tc>
                  <a:txBody>
                    <a:bodyPr/>
                    <a:lstStyle/>
                    <a:p>
                      <a:pPr algn="ctr"/>
                      <a:r>
                        <a:rPr lang="en-US"/>
                        <a:t>AIC</a:t>
                      </a:r>
                    </a:p>
                  </a:txBody>
                  <a:tcPr/>
                </a:tc>
                <a:tc>
                  <a:txBody>
                    <a:bodyPr/>
                    <a:lstStyle/>
                    <a:p>
                      <a:pPr algn="ctr"/>
                      <a:r>
                        <a:rPr lang="en-US"/>
                        <a:t>Grid Search</a:t>
                      </a:r>
                    </a:p>
                  </a:txBody>
                  <a:tcPr/>
                </a:tc>
                <a:extLst>
                  <a:ext uri="{0D108BD9-81ED-4DB2-BD59-A6C34878D82A}">
                    <a16:rowId xmlns:a16="http://schemas.microsoft.com/office/drawing/2014/main" val="2140718345"/>
                  </a:ext>
                </a:extLst>
              </a:tr>
              <a:tr h="780274">
                <a:tc vMerge="1">
                  <a:txBody>
                    <a:bodyPr/>
                    <a:lstStyle/>
                    <a:p>
                      <a:endParaRPr lang="en-US" dirty="0"/>
                    </a:p>
                  </a:txBody>
                  <a:tcPr/>
                </a:tc>
                <a:tc>
                  <a:txBody>
                    <a:bodyPr/>
                    <a:lstStyle/>
                    <a:p>
                      <a:pPr algn="ctr"/>
                      <a:r>
                        <a:rPr lang="en-US"/>
                        <a:t>24.8%</a:t>
                      </a:r>
                    </a:p>
                  </a:txBody>
                  <a:tcPr/>
                </a:tc>
                <a:tc>
                  <a:txBody>
                    <a:bodyPr/>
                    <a:lstStyle/>
                    <a:p>
                      <a:pPr algn="ctr"/>
                      <a:r>
                        <a:rPr lang="en-US"/>
                        <a:t>9.3%</a:t>
                      </a:r>
                    </a:p>
                  </a:txBody>
                  <a:tcPr/>
                </a:tc>
                <a:extLst>
                  <a:ext uri="{0D108BD9-81ED-4DB2-BD59-A6C34878D82A}">
                    <a16:rowId xmlns:a16="http://schemas.microsoft.com/office/drawing/2014/main" val="2280758951"/>
                  </a:ext>
                </a:extLst>
              </a:tr>
            </a:tbl>
          </a:graphicData>
        </a:graphic>
      </p:graphicFrame>
      <p:sp>
        <p:nvSpPr>
          <p:cNvPr id="10" name="TextBox 9">
            <a:extLst>
              <a:ext uri="{FF2B5EF4-FFF2-40B4-BE49-F238E27FC236}">
                <a16:creationId xmlns:a16="http://schemas.microsoft.com/office/drawing/2014/main" id="{3862B84A-122F-F14E-A89C-67EC4A4121C4}"/>
              </a:ext>
            </a:extLst>
          </p:cNvPr>
          <p:cNvSpPr txBox="1"/>
          <p:nvPr/>
        </p:nvSpPr>
        <p:spPr>
          <a:xfrm>
            <a:off x="9717548" y="5436253"/>
            <a:ext cx="2407534" cy="646331"/>
          </a:xfrm>
          <a:prstGeom prst="rect">
            <a:avLst/>
          </a:prstGeom>
          <a:noFill/>
        </p:spPr>
        <p:txBody>
          <a:bodyPr wrap="square" rtlCol="0">
            <a:spAutoFit/>
          </a:bodyPr>
          <a:lstStyle/>
          <a:p>
            <a:r>
              <a:rPr lang="en-US"/>
              <a:t>MAPE – mean absolute percentage error</a:t>
            </a:r>
          </a:p>
        </p:txBody>
      </p:sp>
      <p:cxnSp>
        <p:nvCxnSpPr>
          <p:cNvPr id="12" name="Straight Arrow Connector 11">
            <a:extLst>
              <a:ext uri="{FF2B5EF4-FFF2-40B4-BE49-F238E27FC236}">
                <a16:creationId xmlns:a16="http://schemas.microsoft.com/office/drawing/2014/main" id="{A95132D5-0BA9-6342-A353-3CCF758C9690}"/>
              </a:ext>
            </a:extLst>
          </p:cNvPr>
          <p:cNvCxnSpPr/>
          <p:nvPr/>
        </p:nvCxnSpPr>
        <p:spPr>
          <a:xfrm>
            <a:off x="11354764" y="3493631"/>
            <a:ext cx="0" cy="567159"/>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A535BD-4845-2849-8557-C35AE3137770}"/>
              </a:ext>
            </a:extLst>
          </p:cNvPr>
          <p:cNvSpPr txBox="1"/>
          <p:nvPr/>
        </p:nvSpPr>
        <p:spPr>
          <a:xfrm>
            <a:off x="9789895" y="4060790"/>
            <a:ext cx="2262840" cy="646331"/>
          </a:xfrm>
          <a:prstGeom prst="rect">
            <a:avLst/>
          </a:prstGeom>
          <a:noFill/>
          <a:ln>
            <a:solidFill>
              <a:schemeClr val="accent1"/>
            </a:solidFill>
          </a:ln>
        </p:spPr>
        <p:txBody>
          <a:bodyPr wrap="square" rtlCol="0">
            <a:spAutoFit/>
          </a:bodyPr>
          <a:lstStyle/>
          <a:p>
            <a:r>
              <a:rPr lang="en-US"/>
              <a:t>Model accuracy =100% -MAPE=90.7%</a:t>
            </a:r>
          </a:p>
        </p:txBody>
      </p:sp>
    </p:spTree>
    <p:extLst>
      <p:ext uri="{BB962C8B-B14F-4D97-AF65-F5344CB8AC3E}">
        <p14:creationId xmlns:p14="http://schemas.microsoft.com/office/powerpoint/2010/main" val="14034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BB315912-551A-AA4A-B845-56455ADAA5C7}"/>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Lessons from SARIMA forecasting</a:t>
            </a:r>
          </a:p>
        </p:txBody>
      </p:sp>
      <p:cxnSp>
        <p:nvCxnSpPr>
          <p:cNvPr id="3" name="Straight Connector 2">
            <a:extLst>
              <a:ext uri="{FF2B5EF4-FFF2-40B4-BE49-F238E27FC236}">
                <a16:creationId xmlns:a16="http://schemas.microsoft.com/office/drawing/2014/main" id="{DF505D4B-55F7-E448-8599-8865F8B6A948}"/>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663EC2F-0921-1B40-BEA7-52F18A3828E6}"/>
              </a:ext>
            </a:extLst>
          </p:cNvPr>
          <p:cNvSpPr txBox="1"/>
          <p:nvPr/>
        </p:nvSpPr>
        <p:spPr>
          <a:xfrm>
            <a:off x="937548" y="1493134"/>
            <a:ext cx="9882851"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Methodology is the “master” of accuracy of prediction and technology is its “slave”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seasonality and trend are inherent to the data, choose SARIMA model due to its capability to capture long-term trends and seasonal effects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Experiment with model building and leverage multiple models to achieve higher precision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Grid-search SARIMA hyperparameter space and discover which configuration works best</a:t>
            </a:r>
          </a:p>
          <a:p>
            <a:r>
              <a:rPr lang="en-US" sz="2000" dirty="0"/>
              <a:t> </a:t>
            </a:r>
          </a:p>
          <a:p>
            <a:pPr marL="285750" indent="-285750">
              <a:buFont typeface="Arial" panose="020B0604020202020204" pitchFamily="34" charset="0"/>
              <a:buChar char="•"/>
            </a:pPr>
            <a:r>
              <a:rPr lang="en-US" sz="2000" dirty="0"/>
              <a:t>Long-term forecasting is limited in accuracy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Irrespective of temporal scale, SARIMA models cannot see too far into the future </a:t>
            </a:r>
          </a:p>
        </p:txBody>
      </p:sp>
    </p:spTree>
    <p:extLst>
      <p:ext uri="{BB962C8B-B14F-4D97-AF65-F5344CB8AC3E}">
        <p14:creationId xmlns:p14="http://schemas.microsoft.com/office/powerpoint/2010/main" val="53997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B8B6D11F-41C4-0E4D-A7E9-5C0CA0A76272}"/>
              </a:ext>
            </a:extLst>
          </p:cNvPr>
          <p:cNvSpPr txBox="1">
            <a:spLocks/>
          </p:cNvSpPr>
          <p:nvPr/>
        </p:nvSpPr>
        <p:spPr>
          <a:xfrm>
            <a:off x="747972" y="609173"/>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CA" sz="2400" b="1"/>
              <a:t>Estimation of sales lift due to promotional programs</a:t>
            </a:r>
          </a:p>
          <a:p>
            <a:pPr defTabSz="1219170">
              <a:defRPr/>
            </a:pPr>
            <a:endParaRPr lang="en-US" sz="2400" b="1">
              <a:solidFill>
                <a:srgbClr val="060606"/>
              </a:solidFill>
            </a:endParaRPr>
          </a:p>
        </p:txBody>
      </p:sp>
      <p:cxnSp>
        <p:nvCxnSpPr>
          <p:cNvPr id="3" name="Straight Connector 2">
            <a:extLst>
              <a:ext uri="{FF2B5EF4-FFF2-40B4-BE49-F238E27FC236}">
                <a16:creationId xmlns:a16="http://schemas.microsoft.com/office/drawing/2014/main" id="{DCB712C0-7F49-2C4E-9ACA-15619D665221}"/>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F12C5EC-9A97-3F4A-88B7-33F63E2A4276}"/>
              </a:ext>
            </a:extLst>
          </p:cNvPr>
          <p:cNvPicPr>
            <a:picLocks noChangeAspect="1"/>
          </p:cNvPicPr>
          <p:nvPr/>
        </p:nvPicPr>
        <p:blipFill>
          <a:blip r:embed="rId2"/>
          <a:stretch>
            <a:fillRect/>
          </a:stretch>
        </p:blipFill>
        <p:spPr>
          <a:xfrm>
            <a:off x="7486897" y="2120985"/>
            <a:ext cx="3875168" cy="1782577"/>
          </a:xfrm>
          <a:prstGeom prst="rect">
            <a:avLst/>
          </a:prstGeom>
        </p:spPr>
      </p:pic>
      <p:pic>
        <p:nvPicPr>
          <p:cNvPr id="7" name="Picture 6">
            <a:extLst>
              <a:ext uri="{FF2B5EF4-FFF2-40B4-BE49-F238E27FC236}">
                <a16:creationId xmlns:a16="http://schemas.microsoft.com/office/drawing/2014/main" id="{E036B80E-51D1-5749-B628-5FFEE80B3A25}"/>
              </a:ext>
            </a:extLst>
          </p:cNvPr>
          <p:cNvPicPr>
            <a:picLocks noChangeAspect="1"/>
          </p:cNvPicPr>
          <p:nvPr/>
        </p:nvPicPr>
        <p:blipFill>
          <a:blip r:embed="rId3"/>
          <a:stretch>
            <a:fillRect/>
          </a:stretch>
        </p:blipFill>
        <p:spPr>
          <a:xfrm>
            <a:off x="979469" y="2820722"/>
            <a:ext cx="3606354" cy="1320183"/>
          </a:xfrm>
          <a:prstGeom prst="rect">
            <a:avLst/>
          </a:prstGeom>
        </p:spPr>
      </p:pic>
      <p:sp>
        <p:nvSpPr>
          <p:cNvPr id="10" name="TextBox 9">
            <a:extLst>
              <a:ext uri="{FF2B5EF4-FFF2-40B4-BE49-F238E27FC236}">
                <a16:creationId xmlns:a16="http://schemas.microsoft.com/office/drawing/2014/main" id="{0354C11F-3DB0-E54E-96AA-4518B597EEB0}"/>
              </a:ext>
            </a:extLst>
          </p:cNvPr>
          <p:cNvSpPr txBox="1"/>
          <p:nvPr/>
        </p:nvSpPr>
        <p:spPr>
          <a:xfrm>
            <a:off x="768874" y="1283961"/>
            <a:ext cx="4161941" cy="923330"/>
          </a:xfrm>
          <a:prstGeom prst="rect">
            <a:avLst/>
          </a:prstGeom>
          <a:noFill/>
        </p:spPr>
        <p:txBody>
          <a:bodyPr wrap="square" rtlCol="0">
            <a:spAutoFit/>
          </a:bodyPr>
          <a:lstStyle/>
          <a:p>
            <a:r>
              <a:rPr lang="en-US"/>
              <a:t>Sales promotion programs are aimed at </a:t>
            </a:r>
          </a:p>
          <a:p>
            <a:pPr marL="285750" indent="-285750">
              <a:buFont typeface="Arial" panose="020B0604020202020204" pitchFamily="34" charset="0"/>
              <a:buChar char="•"/>
            </a:pPr>
            <a:r>
              <a:rPr lang="en-US"/>
              <a:t>gaining market share from competitors,</a:t>
            </a:r>
          </a:p>
          <a:p>
            <a:pPr marL="285750" indent="-285750">
              <a:buFont typeface="Arial" panose="020B0604020202020204" pitchFamily="34" charset="0"/>
              <a:buChar char="•"/>
            </a:pPr>
            <a:r>
              <a:rPr lang="en-US"/>
              <a:t>grow sales of certain brands.</a:t>
            </a:r>
          </a:p>
        </p:txBody>
      </p:sp>
      <p:pic>
        <p:nvPicPr>
          <p:cNvPr id="16" name="Picture 15">
            <a:extLst>
              <a:ext uri="{FF2B5EF4-FFF2-40B4-BE49-F238E27FC236}">
                <a16:creationId xmlns:a16="http://schemas.microsoft.com/office/drawing/2014/main" id="{09F2BB73-5CCC-7347-90CF-2B4C1F4E5804}"/>
              </a:ext>
            </a:extLst>
          </p:cNvPr>
          <p:cNvPicPr>
            <a:picLocks noChangeAspect="1"/>
          </p:cNvPicPr>
          <p:nvPr/>
        </p:nvPicPr>
        <p:blipFill>
          <a:blip r:embed="rId4"/>
          <a:stretch>
            <a:fillRect/>
          </a:stretch>
        </p:blipFill>
        <p:spPr>
          <a:xfrm>
            <a:off x="979469" y="4140905"/>
            <a:ext cx="3606354" cy="1502648"/>
          </a:xfrm>
          <a:prstGeom prst="rect">
            <a:avLst/>
          </a:prstGeom>
        </p:spPr>
      </p:pic>
      <p:sp>
        <p:nvSpPr>
          <p:cNvPr id="17" name="Rectangle 16">
            <a:extLst>
              <a:ext uri="{FF2B5EF4-FFF2-40B4-BE49-F238E27FC236}">
                <a16:creationId xmlns:a16="http://schemas.microsoft.com/office/drawing/2014/main" id="{D1C94BC6-AE9E-D44F-82BE-53EA53441FCA}"/>
              </a:ext>
            </a:extLst>
          </p:cNvPr>
          <p:cNvSpPr/>
          <p:nvPr/>
        </p:nvSpPr>
        <p:spPr>
          <a:xfrm>
            <a:off x="676275" y="1186431"/>
            <a:ext cx="4254541" cy="4693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EAD85975-633C-EB45-8812-7D98F66F9A37}"/>
              </a:ext>
            </a:extLst>
          </p:cNvPr>
          <p:cNvSpPr/>
          <p:nvPr/>
        </p:nvSpPr>
        <p:spPr>
          <a:xfrm>
            <a:off x="4930815" y="3584689"/>
            <a:ext cx="2294649" cy="281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75A8327-FA0E-904F-BE00-5F455671DEB5}"/>
              </a:ext>
            </a:extLst>
          </p:cNvPr>
          <p:cNvSpPr/>
          <p:nvPr/>
        </p:nvSpPr>
        <p:spPr>
          <a:xfrm>
            <a:off x="2849845" y="3903562"/>
            <a:ext cx="1606409" cy="2373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9B77EA4-4FE5-2F4F-991A-43D526EFC9B1}"/>
              </a:ext>
            </a:extLst>
          </p:cNvPr>
          <p:cNvSpPr txBox="1"/>
          <p:nvPr/>
        </p:nvSpPr>
        <p:spPr>
          <a:xfrm>
            <a:off x="4120589" y="4112889"/>
            <a:ext cx="944778" cy="338554"/>
          </a:xfrm>
          <a:prstGeom prst="rect">
            <a:avLst/>
          </a:prstGeom>
          <a:noFill/>
        </p:spPr>
        <p:txBody>
          <a:bodyPr wrap="square" rtlCol="0">
            <a:spAutoFit/>
          </a:bodyPr>
          <a:lstStyle/>
          <a:p>
            <a:r>
              <a:rPr lang="en-US" sz="1600"/>
              <a:t>Duration</a:t>
            </a:r>
          </a:p>
        </p:txBody>
      </p:sp>
      <p:cxnSp>
        <p:nvCxnSpPr>
          <p:cNvPr id="26" name="Straight Arrow Connector 25">
            <a:extLst>
              <a:ext uri="{FF2B5EF4-FFF2-40B4-BE49-F238E27FC236}">
                <a16:creationId xmlns:a16="http://schemas.microsoft.com/office/drawing/2014/main" id="{3935673D-3731-4A4B-8E82-4CEC00762665}"/>
              </a:ext>
            </a:extLst>
          </p:cNvPr>
          <p:cNvCxnSpPr>
            <a:cxnSpLocks/>
            <a:stCxn id="24" idx="1"/>
          </p:cNvCxnSpPr>
          <p:nvPr/>
        </p:nvCxnSpPr>
        <p:spPr>
          <a:xfrm flipH="1" flipV="1">
            <a:off x="3781233" y="4153772"/>
            <a:ext cx="339356" cy="128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15538D4-08B2-4B45-B11C-0AFDB4D5A68D}"/>
              </a:ext>
            </a:extLst>
          </p:cNvPr>
          <p:cNvCxnSpPr>
            <a:cxnSpLocks/>
          </p:cNvCxnSpPr>
          <p:nvPr/>
        </p:nvCxnSpPr>
        <p:spPr>
          <a:xfrm flipH="1" flipV="1">
            <a:off x="4120590" y="5312781"/>
            <a:ext cx="234545" cy="1202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479720B-B6CF-764E-97D9-2E5F568A3EC8}"/>
              </a:ext>
            </a:extLst>
          </p:cNvPr>
          <p:cNvSpPr txBox="1"/>
          <p:nvPr/>
        </p:nvSpPr>
        <p:spPr>
          <a:xfrm>
            <a:off x="4297097" y="5302237"/>
            <a:ext cx="640466" cy="369332"/>
          </a:xfrm>
          <a:prstGeom prst="rect">
            <a:avLst/>
          </a:prstGeom>
          <a:noFill/>
        </p:spPr>
        <p:txBody>
          <a:bodyPr wrap="square" rtlCol="0">
            <a:spAutoFit/>
          </a:bodyPr>
          <a:lstStyle/>
          <a:p>
            <a:r>
              <a:rPr lang="en-US"/>
              <a:t>SKUs</a:t>
            </a:r>
          </a:p>
        </p:txBody>
      </p:sp>
      <p:cxnSp>
        <p:nvCxnSpPr>
          <p:cNvPr id="37" name="Straight Arrow Connector 36">
            <a:extLst>
              <a:ext uri="{FF2B5EF4-FFF2-40B4-BE49-F238E27FC236}">
                <a16:creationId xmlns:a16="http://schemas.microsoft.com/office/drawing/2014/main" id="{382EBBCD-D4D8-7E4B-9A23-0C16BF6FBE7C}"/>
              </a:ext>
            </a:extLst>
          </p:cNvPr>
          <p:cNvCxnSpPr>
            <a:cxnSpLocks/>
          </p:cNvCxnSpPr>
          <p:nvPr/>
        </p:nvCxnSpPr>
        <p:spPr>
          <a:xfrm flipH="1" flipV="1">
            <a:off x="2509681" y="5433072"/>
            <a:ext cx="185195" cy="156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746E3B2-123E-554A-8867-C2F0A3057BF3}"/>
              </a:ext>
            </a:extLst>
          </p:cNvPr>
          <p:cNvSpPr txBox="1"/>
          <p:nvPr/>
        </p:nvSpPr>
        <p:spPr>
          <a:xfrm>
            <a:off x="2647176" y="5498410"/>
            <a:ext cx="848810" cy="369332"/>
          </a:xfrm>
          <a:prstGeom prst="rect">
            <a:avLst/>
          </a:prstGeom>
          <a:noFill/>
        </p:spPr>
        <p:txBody>
          <a:bodyPr wrap="square" rtlCol="0">
            <a:spAutoFit/>
          </a:bodyPr>
          <a:lstStyle/>
          <a:p>
            <a:r>
              <a:rPr lang="en-US"/>
              <a:t>Payout</a:t>
            </a:r>
          </a:p>
        </p:txBody>
      </p:sp>
      <p:sp>
        <p:nvSpPr>
          <p:cNvPr id="40" name="Rectangle 39">
            <a:extLst>
              <a:ext uri="{FF2B5EF4-FFF2-40B4-BE49-F238E27FC236}">
                <a16:creationId xmlns:a16="http://schemas.microsoft.com/office/drawing/2014/main" id="{8AFEA14C-352C-E64D-93C2-6A30497F425D}"/>
              </a:ext>
            </a:extLst>
          </p:cNvPr>
          <p:cNvSpPr/>
          <p:nvPr/>
        </p:nvSpPr>
        <p:spPr>
          <a:xfrm>
            <a:off x="1747778" y="3009418"/>
            <a:ext cx="1905271" cy="5752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25E9399C-A94A-BE4D-8B04-EFCBC4EDD0F5}"/>
              </a:ext>
            </a:extLst>
          </p:cNvPr>
          <p:cNvCxnSpPr>
            <a:cxnSpLocks/>
          </p:cNvCxnSpPr>
          <p:nvPr/>
        </p:nvCxnSpPr>
        <p:spPr>
          <a:xfrm flipH="1">
            <a:off x="3653049" y="2721709"/>
            <a:ext cx="372028" cy="26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E2401B0-D33F-8840-A2C2-CD2A4027E3BA}"/>
              </a:ext>
            </a:extLst>
          </p:cNvPr>
          <p:cNvSpPr txBox="1"/>
          <p:nvPr/>
        </p:nvSpPr>
        <p:spPr>
          <a:xfrm>
            <a:off x="4010978" y="2304145"/>
            <a:ext cx="1279620" cy="584775"/>
          </a:xfrm>
          <a:prstGeom prst="rect">
            <a:avLst/>
          </a:prstGeom>
          <a:noFill/>
        </p:spPr>
        <p:txBody>
          <a:bodyPr wrap="square" rtlCol="0">
            <a:spAutoFit/>
          </a:bodyPr>
          <a:lstStyle/>
          <a:p>
            <a:r>
              <a:rPr lang="en-US" sz="1600"/>
              <a:t>Program name</a:t>
            </a:r>
          </a:p>
        </p:txBody>
      </p:sp>
      <p:pic>
        <p:nvPicPr>
          <p:cNvPr id="51" name="Picture 50">
            <a:extLst>
              <a:ext uri="{FF2B5EF4-FFF2-40B4-BE49-F238E27FC236}">
                <a16:creationId xmlns:a16="http://schemas.microsoft.com/office/drawing/2014/main" id="{C530F597-B1F2-4F4C-9DF0-4687C81D9EDF}"/>
              </a:ext>
            </a:extLst>
          </p:cNvPr>
          <p:cNvPicPr>
            <a:picLocks noChangeAspect="1"/>
          </p:cNvPicPr>
          <p:nvPr/>
        </p:nvPicPr>
        <p:blipFill>
          <a:blip r:embed="rId5"/>
          <a:stretch>
            <a:fillRect/>
          </a:stretch>
        </p:blipFill>
        <p:spPr>
          <a:xfrm>
            <a:off x="5037861" y="4801502"/>
            <a:ext cx="1230244" cy="1230244"/>
          </a:xfrm>
          <a:prstGeom prst="rect">
            <a:avLst/>
          </a:prstGeom>
        </p:spPr>
      </p:pic>
      <p:cxnSp>
        <p:nvCxnSpPr>
          <p:cNvPr id="53" name="Elbow Connector 52">
            <a:extLst>
              <a:ext uri="{FF2B5EF4-FFF2-40B4-BE49-F238E27FC236}">
                <a16:creationId xmlns:a16="http://schemas.microsoft.com/office/drawing/2014/main" id="{30F7736E-A7AC-A64F-9D51-7A68D366993F}"/>
              </a:ext>
            </a:extLst>
          </p:cNvPr>
          <p:cNvCxnSpPr>
            <a:cxnSpLocks/>
          </p:cNvCxnSpPr>
          <p:nvPr/>
        </p:nvCxnSpPr>
        <p:spPr>
          <a:xfrm>
            <a:off x="4585823" y="4746337"/>
            <a:ext cx="564911" cy="4622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a:extLst>
              <a:ext uri="{FF2B5EF4-FFF2-40B4-BE49-F238E27FC236}">
                <a16:creationId xmlns:a16="http://schemas.microsoft.com/office/drawing/2014/main" id="{B0EC6A43-E3C8-8E49-8FFF-9ABA6015989C}"/>
              </a:ext>
            </a:extLst>
          </p:cNvPr>
          <p:cNvCxnSpPr>
            <a:stCxn id="7" idx="3"/>
          </p:cNvCxnSpPr>
          <p:nvPr/>
        </p:nvCxnSpPr>
        <p:spPr>
          <a:xfrm>
            <a:off x="4585823" y="3480814"/>
            <a:ext cx="282455" cy="1265523"/>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ED16E57C-C0A3-7748-AF17-059EE4EDA6EB}"/>
              </a:ext>
            </a:extLst>
          </p:cNvPr>
          <p:cNvSpPr/>
          <p:nvPr/>
        </p:nvSpPr>
        <p:spPr>
          <a:xfrm>
            <a:off x="1747778" y="4217969"/>
            <a:ext cx="761903" cy="233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C2E6B41A-1C23-9F46-87F6-DD5B64EEC784}"/>
              </a:ext>
            </a:extLst>
          </p:cNvPr>
          <p:cNvCxnSpPr>
            <a:stCxn id="57" idx="1"/>
          </p:cNvCxnSpPr>
          <p:nvPr/>
        </p:nvCxnSpPr>
        <p:spPr>
          <a:xfrm flipH="1">
            <a:off x="1388962" y="4334706"/>
            <a:ext cx="358816" cy="214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69ACF27-15AA-D74E-8EC8-701C5B08150F}"/>
              </a:ext>
            </a:extLst>
          </p:cNvPr>
          <p:cNvSpPr txBox="1"/>
          <p:nvPr/>
        </p:nvSpPr>
        <p:spPr>
          <a:xfrm>
            <a:off x="747972" y="4450325"/>
            <a:ext cx="848810" cy="369332"/>
          </a:xfrm>
          <a:prstGeom prst="rect">
            <a:avLst/>
          </a:prstGeom>
          <a:noFill/>
        </p:spPr>
        <p:txBody>
          <a:bodyPr wrap="square" rtlCol="0">
            <a:spAutoFit/>
          </a:bodyPr>
          <a:lstStyle/>
          <a:p>
            <a:r>
              <a:rPr lang="en-US"/>
              <a:t>Brand</a:t>
            </a:r>
          </a:p>
        </p:txBody>
      </p:sp>
      <p:sp>
        <p:nvSpPr>
          <p:cNvPr id="61" name="TextBox 60">
            <a:extLst>
              <a:ext uri="{FF2B5EF4-FFF2-40B4-BE49-F238E27FC236}">
                <a16:creationId xmlns:a16="http://schemas.microsoft.com/office/drawing/2014/main" id="{955A8313-06D0-7E4B-B4FA-E32DC0BB111F}"/>
              </a:ext>
            </a:extLst>
          </p:cNvPr>
          <p:cNvSpPr txBox="1"/>
          <p:nvPr/>
        </p:nvSpPr>
        <p:spPr>
          <a:xfrm>
            <a:off x="5067116" y="1879263"/>
            <a:ext cx="2177575" cy="1754326"/>
          </a:xfrm>
          <a:prstGeom prst="rect">
            <a:avLst/>
          </a:prstGeom>
          <a:noFill/>
        </p:spPr>
        <p:txBody>
          <a:bodyPr wrap="square" rtlCol="0">
            <a:spAutoFit/>
          </a:bodyPr>
          <a:lstStyle/>
          <a:p>
            <a:r>
              <a:rPr lang="en-US"/>
              <a:t>Will future promotional program schedule achieve an increase in sales of targeted products?   </a:t>
            </a:r>
          </a:p>
        </p:txBody>
      </p:sp>
      <p:sp>
        <p:nvSpPr>
          <p:cNvPr id="62" name="TextBox 61">
            <a:extLst>
              <a:ext uri="{FF2B5EF4-FFF2-40B4-BE49-F238E27FC236}">
                <a16:creationId xmlns:a16="http://schemas.microsoft.com/office/drawing/2014/main" id="{FF54A893-FE81-5E40-8CCA-FC596BBFD49E}"/>
              </a:ext>
            </a:extLst>
          </p:cNvPr>
          <p:cNvSpPr txBox="1"/>
          <p:nvPr/>
        </p:nvSpPr>
        <p:spPr>
          <a:xfrm>
            <a:off x="5187280" y="4513764"/>
            <a:ext cx="958017" cy="646331"/>
          </a:xfrm>
          <a:prstGeom prst="rect">
            <a:avLst/>
          </a:prstGeom>
          <a:noFill/>
        </p:spPr>
        <p:txBody>
          <a:bodyPr wrap="square" rtlCol="0">
            <a:spAutoFit/>
          </a:bodyPr>
          <a:lstStyle/>
          <a:p>
            <a:r>
              <a:rPr lang="en-US"/>
              <a:t>Historic records</a:t>
            </a:r>
          </a:p>
        </p:txBody>
      </p:sp>
      <p:sp>
        <p:nvSpPr>
          <p:cNvPr id="63" name="TextBox 62">
            <a:extLst>
              <a:ext uri="{FF2B5EF4-FFF2-40B4-BE49-F238E27FC236}">
                <a16:creationId xmlns:a16="http://schemas.microsoft.com/office/drawing/2014/main" id="{7F95D53A-22D3-1B45-9629-502C309E9F33}"/>
              </a:ext>
            </a:extLst>
          </p:cNvPr>
          <p:cNvSpPr txBox="1"/>
          <p:nvPr/>
        </p:nvSpPr>
        <p:spPr>
          <a:xfrm rot="19696519">
            <a:off x="7809628" y="3186794"/>
            <a:ext cx="1076446" cy="338554"/>
          </a:xfrm>
          <a:prstGeom prst="rect">
            <a:avLst/>
          </a:prstGeom>
          <a:noFill/>
        </p:spPr>
        <p:txBody>
          <a:bodyPr wrap="square" rtlCol="0">
            <a:spAutoFit/>
          </a:bodyPr>
          <a:lstStyle/>
          <a:p>
            <a:r>
              <a:rPr lang="en-US" sz="1600" b="1">
                <a:solidFill>
                  <a:srgbClr val="FF0000"/>
                </a:solidFill>
              </a:rPr>
              <a:t>Program A </a:t>
            </a:r>
          </a:p>
        </p:txBody>
      </p:sp>
      <p:sp>
        <p:nvSpPr>
          <p:cNvPr id="64" name="TextBox 63">
            <a:extLst>
              <a:ext uri="{FF2B5EF4-FFF2-40B4-BE49-F238E27FC236}">
                <a16:creationId xmlns:a16="http://schemas.microsoft.com/office/drawing/2014/main" id="{367780A7-F870-CB40-A491-947AAD4F9764}"/>
              </a:ext>
            </a:extLst>
          </p:cNvPr>
          <p:cNvSpPr txBox="1"/>
          <p:nvPr/>
        </p:nvSpPr>
        <p:spPr>
          <a:xfrm rot="17926090">
            <a:off x="8424968" y="2369382"/>
            <a:ext cx="1076446" cy="338554"/>
          </a:xfrm>
          <a:prstGeom prst="rect">
            <a:avLst/>
          </a:prstGeom>
          <a:noFill/>
        </p:spPr>
        <p:txBody>
          <a:bodyPr wrap="square" rtlCol="0">
            <a:spAutoFit/>
          </a:bodyPr>
          <a:lstStyle/>
          <a:p>
            <a:r>
              <a:rPr lang="en-US" sz="1600" b="1">
                <a:solidFill>
                  <a:srgbClr val="FF0000"/>
                </a:solidFill>
              </a:rPr>
              <a:t>Program B </a:t>
            </a:r>
          </a:p>
        </p:txBody>
      </p:sp>
      <p:sp>
        <p:nvSpPr>
          <p:cNvPr id="65" name="TextBox 64">
            <a:extLst>
              <a:ext uri="{FF2B5EF4-FFF2-40B4-BE49-F238E27FC236}">
                <a16:creationId xmlns:a16="http://schemas.microsoft.com/office/drawing/2014/main" id="{2C7BC465-68DD-4B40-AE6A-63870612F888}"/>
              </a:ext>
            </a:extLst>
          </p:cNvPr>
          <p:cNvSpPr txBox="1"/>
          <p:nvPr/>
        </p:nvSpPr>
        <p:spPr>
          <a:xfrm rot="19756881">
            <a:off x="8424968" y="3193335"/>
            <a:ext cx="1076446" cy="338554"/>
          </a:xfrm>
          <a:prstGeom prst="rect">
            <a:avLst/>
          </a:prstGeom>
          <a:noFill/>
        </p:spPr>
        <p:txBody>
          <a:bodyPr wrap="square" rtlCol="0">
            <a:spAutoFit/>
          </a:bodyPr>
          <a:lstStyle/>
          <a:p>
            <a:r>
              <a:rPr lang="en-US" sz="1600" b="1">
                <a:solidFill>
                  <a:srgbClr val="FF0000"/>
                </a:solidFill>
              </a:rPr>
              <a:t>Program C </a:t>
            </a:r>
          </a:p>
        </p:txBody>
      </p:sp>
      <p:sp>
        <p:nvSpPr>
          <p:cNvPr id="66" name="TextBox 65">
            <a:extLst>
              <a:ext uri="{FF2B5EF4-FFF2-40B4-BE49-F238E27FC236}">
                <a16:creationId xmlns:a16="http://schemas.microsoft.com/office/drawing/2014/main" id="{3567E1FB-021C-C34E-B769-199D23C32598}"/>
              </a:ext>
            </a:extLst>
          </p:cNvPr>
          <p:cNvSpPr txBox="1"/>
          <p:nvPr/>
        </p:nvSpPr>
        <p:spPr>
          <a:xfrm rot="18037069">
            <a:off x="8955864" y="2403714"/>
            <a:ext cx="1154779" cy="338554"/>
          </a:xfrm>
          <a:prstGeom prst="rect">
            <a:avLst/>
          </a:prstGeom>
          <a:noFill/>
        </p:spPr>
        <p:txBody>
          <a:bodyPr wrap="square" rtlCol="0">
            <a:spAutoFit/>
          </a:bodyPr>
          <a:lstStyle/>
          <a:p>
            <a:r>
              <a:rPr lang="en-US" sz="1600" b="1">
                <a:solidFill>
                  <a:srgbClr val="FF0000"/>
                </a:solidFill>
              </a:rPr>
              <a:t>Program D</a:t>
            </a:r>
          </a:p>
        </p:txBody>
      </p:sp>
      <p:sp>
        <p:nvSpPr>
          <p:cNvPr id="67" name="TextBox 66">
            <a:extLst>
              <a:ext uri="{FF2B5EF4-FFF2-40B4-BE49-F238E27FC236}">
                <a16:creationId xmlns:a16="http://schemas.microsoft.com/office/drawing/2014/main" id="{818B2DD0-89BF-5242-AB02-145036A1A68C}"/>
              </a:ext>
            </a:extLst>
          </p:cNvPr>
          <p:cNvSpPr txBox="1"/>
          <p:nvPr/>
        </p:nvSpPr>
        <p:spPr>
          <a:xfrm rot="19756881">
            <a:off x="8800645" y="3289582"/>
            <a:ext cx="1076446" cy="338554"/>
          </a:xfrm>
          <a:prstGeom prst="rect">
            <a:avLst/>
          </a:prstGeom>
          <a:noFill/>
        </p:spPr>
        <p:txBody>
          <a:bodyPr wrap="square" rtlCol="0">
            <a:spAutoFit/>
          </a:bodyPr>
          <a:lstStyle/>
          <a:p>
            <a:r>
              <a:rPr lang="en-US" sz="1600" b="1">
                <a:solidFill>
                  <a:srgbClr val="FF0000"/>
                </a:solidFill>
              </a:rPr>
              <a:t>Program E</a:t>
            </a:r>
          </a:p>
        </p:txBody>
      </p:sp>
      <p:sp>
        <p:nvSpPr>
          <p:cNvPr id="68" name="TextBox 67">
            <a:extLst>
              <a:ext uri="{FF2B5EF4-FFF2-40B4-BE49-F238E27FC236}">
                <a16:creationId xmlns:a16="http://schemas.microsoft.com/office/drawing/2014/main" id="{9F68E195-87E4-7B45-81E7-568C762C946B}"/>
              </a:ext>
            </a:extLst>
          </p:cNvPr>
          <p:cNvSpPr txBox="1"/>
          <p:nvPr/>
        </p:nvSpPr>
        <p:spPr>
          <a:xfrm rot="19756881">
            <a:off x="9359129" y="3296374"/>
            <a:ext cx="1076446" cy="338554"/>
          </a:xfrm>
          <a:prstGeom prst="rect">
            <a:avLst/>
          </a:prstGeom>
          <a:noFill/>
        </p:spPr>
        <p:txBody>
          <a:bodyPr wrap="square" rtlCol="0">
            <a:spAutoFit/>
          </a:bodyPr>
          <a:lstStyle/>
          <a:p>
            <a:r>
              <a:rPr lang="en-US" sz="1600" b="1">
                <a:solidFill>
                  <a:srgbClr val="FF0000"/>
                </a:solidFill>
              </a:rPr>
              <a:t>Program F</a:t>
            </a:r>
          </a:p>
        </p:txBody>
      </p:sp>
      <p:sp>
        <p:nvSpPr>
          <p:cNvPr id="69" name="TextBox 68">
            <a:extLst>
              <a:ext uri="{FF2B5EF4-FFF2-40B4-BE49-F238E27FC236}">
                <a16:creationId xmlns:a16="http://schemas.microsoft.com/office/drawing/2014/main" id="{65FC8BC6-B2D7-D346-9DF5-FAEFD26273DF}"/>
              </a:ext>
            </a:extLst>
          </p:cNvPr>
          <p:cNvSpPr txBox="1"/>
          <p:nvPr/>
        </p:nvSpPr>
        <p:spPr>
          <a:xfrm>
            <a:off x="7400140" y="1313321"/>
            <a:ext cx="4056441" cy="646331"/>
          </a:xfrm>
          <a:prstGeom prst="rect">
            <a:avLst/>
          </a:prstGeom>
          <a:noFill/>
        </p:spPr>
        <p:txBody>
          <a:bodyPr wrap="square" rtlCol="0">
            <a:spAutoFit/>
          </a:bodyPr>
          <a:lstStyle/>
          <a:p>
            <a:r>
              <a:rPr lang="en-US"/>
              <a:t>Can we build predictive analytics tool that will help find the right levers to pull?</a:t>
            </a:r>
          </a:p>
        </p:txBody>
      </p:sp>
      <p:sp>
        <p:nvSpPr>
          <p:cNvPr id="70" name="Rectangle 69">
            <a:extLst>
              <a:ext uri="{FF2B5EF4-FFF2-40B4-BE49-F238E27FC236}">
                <a16:creationId xmlns:a16="http://schemas.microsoft.com/office/drawing/2014/main" id="{13B0D3F8-B014-D84D-B71D-8F774FC03B3C}"/>
              </a:ext>
            </a:extLst>
          </p:cNvPr>
          <p:cNvSpPr/>
          <p:nvPr/>
        </p:nvSpPr>
        <p:spPr>
          <a:xfrm>
            <a:off x="7251982" y="1186431"/>
            <a:ext cx="4254541" cy="4693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24EA1A65-CFF9-4D43-B466-144C2B8E2A41}"/>
              </a:ext>
            </a:extLst>
          </p:cNvPr>
          <p:cNvPicPr>
            <a:picLocks noChangeAspect="1"/>
          </p:cNvPicPr>
          <p:nvPr/>
        </p:nvPicPr>
        <p:blipFill>
          <a:blip r:embed="rId6"/>
          <a:stretch>
            <a:fillRect/>
          </a:stretch>
        </p:blipFill>
        <p:spPr>
          <a:xfrm>
            <a:off x="8305557" y="4236586"/>
            <a:ext cx="2455392" cy="1275528"/>
          </a:xfrm>
          <a:prstGeom prst="rect">
            <a:avLst/>
          </a:prstGeom>
        </p:spPr>
      </p:pic>
    </p:spTree>
    <p:extLst>
      <p:ext uri="{BB962C8B-B14F-4D97-AF65-F5344CB8AC3E}">
        <p14:creationId xmlns:p14="http://schemas.microsoft.com/office/powerpoint/2010/main" val="21246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C93A8CC-00B0-2044-8F28-8D8C9C4C3FBB}"/>
              </a:ext>
            </a:extLst>
          </p:cNvPr>
          <p:cNvSpPr/>
          <p:nvPr/>
        </p:nvSpPr>
        <p:spPr>
          <a:xfrm>
            <a:off x="2812648" y="2225130"/>
            <a:ext cx="4610117" cy="39751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1BCB7C-E57B-3B47-A128-11C2FE4B3A6B}"/>
              </a:ext>
            </a:extLst>
          </p:cNvPr>
          <p:cNvSpPr/>
          <p:nvPr/>
        </p:nvSpPr>
        <p:spPr>
          <a:xfrm>
            <a:off x="1666754" y="2242765"/>
            <a:ext cx="1145894" cy="39751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4">
            <a:extLst>
              <a:ext uri="{FF2B5EF4-FFF2-40B4-BE49-F238E27FC236}">
                <a16:creationId xmlns:a16="http://schemas.microsoft.com/office/drawing/2014/main" id="{9B28EA8C-A03E-1144-8C3F-52157DC1C87E}"/>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SARIMAX  model – what is under the hood? </a:t>
            </a:r>
          </a:p>
        </p:txBody>
      </p:sp>
      <p:cxnSp>
        <p:nvCxnSpPr>
          <p:cNvPr id="3" name="Straight Connector 2">
            <a:extLst>
              <a:ext uri="{FF2B5EF4-FFF2-40B4-BE49-F238E27FC236}">
                <a16:creationId xmlns:a16="http://schemas.microsoft.com/office/drawing/2014/main" id="{795F94BC-917D-C044-846E-7F79E4ACAC99}"/>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0333F09-BE7A-FF4F-895D-5CC59CBDA5FD}"/>
                  </a:ext>
                </a:extLst>
              </p:cNvPr>
              <p:cNvSpPr txBox="1"/>
              <p:nvPr/>
            </p:nvSpPr>
            <p:spPr>
              <a:xfrm>
                <a:off x="1092074" y="883316"/>
                <a:ext cx="6120472" cy="81022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𝐾</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𝑗</m:t>
                              </m:r>
                              <m:r>
                                <a:rPr lang="en-US" b="0" i="1" smtClean="0">
                                  <a:latin typeface="Cambria Math" panose="02040503050406030204" pitchFamily="18" charset="0"/>
                                </a:rPr>
                                <m:t> </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𝑝</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=1</m:t>
                                  </m:r>
                                </m:sub>
                                <m:sup>
                                  <m:r>
                                    <a:rPr lang="en-US" b="0" i="1" smtClean="0">
                                      <a:latin typeface="Cambria Math" panose="02040503050406030204" pitchFamily="18" charset="0"/>
                                    </a:rPr>
                                    <m:t>𝑞</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e>
                              </m:nary>
                            </m:e>
                          </m:nary>
                        </m:e>
                      </m:nary>
                    </m:oMath>
                  </m:oMathPara>
                </a14:m>
                <a:endParaRPr lang="en-US"/>
              </a:p>
            </p:txBody>
          </p:sp>
        </mc:Choice>
        <mc:Fallback xmlns="">
          <p:sp>
            <p:nvSpPr>
              <p:cNvPr id="5" name="TextBox 4">
                <a:extLst>
                  <a:ext uri="{FF2B5EF4-FFF2-40B4-BE49-F238E27FC236}">
                    <a16:creationId xmlns:a16="http://schemas.microsoft.com/office/drawing/2014/main" id="{50333F09-BE7A-FF4F-895D-5CC59CBDA5FD}"/>
                  </a:ext>
                </a:extLst>
              </p:cNvPr>
              <p:cNvSpPr txBox="1">
                <a:spLocks noRot="1" noChangeAspect="1" noMove="1" noResize="1" noEditPoints="1" noAdjustHandles="1" noChangeArrowheads="1" noChangeShapeType="1" noTextEdit="1"/>
              </p:cNvSpPr>
              <p:nvPr/>
            </p:nvSpPr>
            <p:spPr>
              <a:xfrm>
                <a:off x="1092074" y="883316"/>
                <a:ext cx="6120472" cy="810222"/>
              </a:xfrm>
              <a:prstGeom prst="rect">
                <a:avLst/>
              </a:prstGeom>
              <a:blipFill>
                <a:blip r:embed="rId2"/>
                <a:stretch>
                  <a:fillRect t="-107813" b="-164063"/>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4BB417F2-4D08-D146-BE15-8C7C056BF763}"/>
              </a:ext>
            </a:extLst>
          </p:cNvPr>
          <p:cNvSpPr/>
          <p:nvPr/>
        </p:nvSpPr>
        <p:spPr>
          <a:xfrm rot="16200000">
            <a:off x="2757244" y="1314045"/>
            <a:ext cx="155418" cy="9144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8709F9F0-0D0A-BE4F-A8EF-D31F22F99605}"/>
              </a:ext>
            </a:extLst>
          </p:cNvPr>
          <p:cNvSpPr/>
          <p:nvPr/>
        </p:nvSpPr>
        <p:spPr>
          <a:xfrm rot="16200000">
            <a:off x="4873296" y="395847"/>
            <a:ext cx="217520" cy="27714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62C56730-048E-C64B-A92B-F9940E630CCE}"/>
              </a:ext>
            </a:extLst>
          </p:cNvPr>
          <p:cNvSpPr txBox="1"/>
          <p:nvPr/>
        </p:nvSpPr>
        <p:spPr>
          <a:xfrm>
            <a:off x="1393814" y="1787676"/>
            <a:ext cx="2662729" cy="369332"/>
          </a:xfrm>
          <a:prstGeom prst="rect">
            <a:avLst/>
          </a:prstGeom>
          <a:noFill/>
        </p:spPr>
        <p:txBody>
          <a:bodyPr wrap="square" rtlCol="0">
            <a:spAutoFit/>
          </a:bodyPr>
          <a:lstStyle/>
          <a:p>
            <a:pPr algn="ctr"/>
            <a:r>
              <a:rPr lang="en-US" dirty="0"/>
              <a:t>Exogenous variables</a:t>
            </a:r>
          </a:p>
        </p:txBody>
      </p:sp>
      <p:sp>
        <p:nvSpPr>
          <p:cNvPr id="9" name="TextBox 8">
            <a:extLst>
              <a:ext uri="{FF2B5EF4-FFF2-40B4-BE49-F238E27FC236}">
                <a16:creationId xmlns:a16="http://schemas.microsoft.com/office/drawing/2014/main" id="{3ACC262C-DACE-C647-9CF5-473C1A330501}"/>
              </a:ext>
            </a:extLst>
          </p:cNvPr>
          <p:cNvSpPr txBox="1"/>
          <p:nvPr/>
        </p:nvSpPr>
        <p:spPr>
          <a:xfrm>
            <a:off x="4152310" y="1796534"/>
            <a:ext cx="2315425" cy="369332"/>
          </a:xfrm>
          <a:prstGeom prst="rect">
            <a:avLst/>
          </a:prstGeom>
          <a:noFill/>
        </p:spPr>
        <p:txBody>
          <a:bodyPr wrap="square" rtlCol="0">
            <a:spAutoFit/>
          </a:bodyPr>
          <a:lstStyle/>
          <a:p>
            <a:r>
              <a:rPr lang="en-US" dirty="0"/>
              <a:t>SARIMA model</a:t>
            </a:r>
          </a:p>
        </p:txBody>
      </p:sp>
      <p:sp>
        <p:nvSpPr>
          <p:cNvPr id="10" name="Rectangle 9">
            <a:extLst>
              <a:ext uri="{FF2B5EF4-FFF2-40B4-BE49-F238E27FC236}">
                <a16:creationId xmlns:a16="http://schemas.microsoft.com/office/drawing/2014/main" id="{F7A7242F-1A6D-8849-AB58-A86EADBEDFBA}"/>
              </a:ext>
            </a:extLst>
          </p:cNvPr>
          <p:cNvSpPr/>
          <p:nvPr/>
        </p:nvSpPr>
        <p:spPr>
          <a:xfrm>
            <a:off x="676275" y="793051"/>
            <a:ext cx="6752731" cy="14320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C186912-EB8E-2A4D-843E-999C0AE0E7D3}"/>
              </a:ext>
            </a:extLst>
          </p:cNvPr>
          <p:cNvPicPr>
            <a:picLocks noChangeAspect="1"/>
          </p:cNvPicPr>
          <p:nvPr/>
        </p:nvPicPr>
        <p:blipFill rotWithShape="1">
          <a:blip r:embed="rId3"/>
          <a:srcRect r="14596"/>
          <a:stretch/>
        </p:blipFill>
        <p:spPr>
          <a:xfrm>
            <a:off x="670034" y="2242765"/>
            <a:ext cx="6752731" cy="3975100"/>
          </a:xfrm>
          <a:prstGeom prst="rect">
            <a:avLst/>
          </a:prstGeom>
        </p:spPr>
      </p:pic>
      <p:sp>
        <p:nvSpPr>
          <p:cNvPr id="16" name="TextBox 15">
            <a:extLst>
              <a:ext uri="{FF2B5EF4-FFF2-40B4-BE49-F238E27FC236}">
                <a16:creationId xmlns:a16="http://schemas.microsoft.com/office/drawing/2014/main" id="{43A983C0-ABDF-E842-AFCE-35E3032460D4}"/>
              </a:ext>
            </a:extLst>
          </p:cNvPr>
          <p:cNvSpPr txBox="1"/>
          <p:nvPr/>
        </p:nvSpPr>
        <p:spPr>
          <a:xfrm>
            <a:off x="7603968" y="2359365"/>
            <a:ext cx="4375829" cy="2339102"/>
          </a:xfrm>
          <a:prstGeom prst="rect">
            <a:avLst/>
          </a:prstGeom>
          <a:noFill/>
        </p:spPr>
        <p:txBody>
          <a:bodyPr wrap="square" rtlCol="0">
            <a:spAutoFit/>
          </a:bodyPr>
          <a:lstStyle/>
          <a:p>
            <a:r>
              <a:rPr lang="en-US" dirty="0"/>
              <a:t> </a:t>
            </a:r>
            <a:r>
              <a:rPr lang="en-US" sz="1600" dirty="0">
                <a:latin typeface="Courier New" panose="02070309020205020404" pitchFamily="49" charset="0"/>
                <a:cs typeface="Courier New" panose="02070309020205020404" pitchFamily="49" charset="0"/>
              </a:rPr>
              <a:t>model = sm.tsa.statespace.SARIMAX(</a:t>
            </a:r>
            <a:r>
              <a:rPr lang="en-US" sz="1600" dirty="0">
                <a:highlight>
                  <a:srgbClr val="C0C0C0"/>
                </a:highlight>
                <a:latin typeface="Courier New" panose="02070309020205020404" pitchFamily="49" charset="0"/>
                <a:cs typeface="Courier New" panose="02070309020205020404" pitchFamily="49" charset="0"/>
              </a:rPr>
              <a:t>dat</a:t>
            </a:r>
            <a:r>
              <a:rPr lang="en-US" sz="1600" dirty="0">
                <a:latin typeface="Courier New" panose="02070309020205020404" pitchFamily="49" charset="0"/>
                <a:cs typeface="Courier New" panose="02070309020205020404" pitchFamily="49" charset="0"/>
              </a:rPr>
              <a:t>, order=order, exog=</a:t>
            </a:r>
            <a:r>
              <a:rPr lang="en-US" sz="1600" dirty="0">
                <a:highlight>
                  <a:srgbClr val="C0C0C0"/>
                </a:highlight>
                <a:latin typeface="Courier New" panose="02070309020205020404" pitchFamily="49" charset="0"/>
                <a:cs typeface="Courier New" panose="02070309020205020404" pitchFamily="49" charset="0"/>
              </a:rPr>
              <a:t>exog</a:t>
            </a:r>
            <a:r>
              <a:rPr lang="en-US" sz="1600" dirty="0">
                <a:latin typeface="Courier New" panose="02070309020205020404" pitchFamily="49" charset="0"/>
                <a:cs typeface="Courier New" panose="02070309020205020404" pitchFamily="49" charset="0"/>
              </a:rPr>
              <a:t>, seasonal_order=seasonal_order, enforce_stationarity=True)</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model_f=model.fit(maxiter=500)</a:t>
            </a:r>
          </a:p>
          <a:p>
            <a:r>
              <a:rPr lang="en-US" sz="1600" dirty="0">
                <a:latin typeface="Courier New" panose="02070309020205020404" pitchFamily="49" charset="0"/>
                <a:cs typeface="Courier New" panose="02070309020205020404" pitchFamily="49" charset="0"/>
              </a:rPr>
              <a:t>predictions=model_f.forecast(steps=1,exog=</a:t>
            </a:r>
            <a:r>
              <a:rPr lang="en-US" sz="1600" dirty="0">
                <a:highlight>
                  <a:srgbClr val="FFFF00"/>
                </a:highlight>
                <a:latin typeface="Courier New" panose="02070309020205020404" pitchFamily="49" charset="0"/>
                <a:cs typeface="Courier New" panose="02070309020205020404" pitchFamily="49" charset="0"/>
              </a:rPr>
              <a:t>exog_forecast</a:t>
            </a:r>
            <a:r>
              <a:rPr lang="en-US" sz="1600" dirty="0">
                <a:latin typeface="Courier New" panose="02070309020205020404" pitchFamily="49" charset="0"/>
                <a:cs typeface="Courier New" panose="02070309020205020404" pitchFamily="49" charset="0"/>
              </a:rPr>
              <a:t>)</a:t>
            </a:r>
          </a:p>
        </p:txBody>
      </p:sp>
      <p:sp>
        <p:nvSpPr>
          <p:cNvPr id="17" name="Rectangle 16">
            <a:extLst>
              <a:ext uri="{FF2B5EF4-FFF2-40B4-BE49-F238E27FC236}">
                <a16:creationId xmlns:a16="http://schemas.microsoft.com/office/drawing/2014/main" id="{4FE3698A-477B-C948-B141-08D735EEBC25}"/>
              </a:ext>
            </a:extLst>
          </p:cNvPr>
          <p:cNvSpPr/>
          <p:nvPr/>
        </p:nvSpPr>
        <p:spPr>
          <a:xfrm>
            <a:off x="7603968" y="2242765"/>
            <a:ext cx="4375828" cy="25723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7BB1E3A-CA6B-7B41-8181-69A750A1D47F}"/>
              </a:ext>
            </a:extLst>
          </p:cNvPr>
          <p:cNvSpPr txBox="1"/>
          <p:nvPr/>
        </p:nvSpPr>
        <p:spPr>
          <a:xfrm>
            <a:off x="190451" y="2302055"/>
            <a:ext cx="497711" cy="369332"/>
          </a:xfrm>
          <a:prstGeom prst="rect">
            <a:avLst/>
          </a:prstGeom>
          <a:noFill/>
        </p:spPr>
        <p:txBody>
          <a:bodyPr wrap="square" rtlCol="0">
            <a:spAutoFit/>
          </a:bodyPr>
          <a:lstStyle/>
          <a:p>
            <a:r>
              <a:rPr lang="en-US" dirty="0"/>
              <a:t>dat</a:t>
            </a:r>
          </a:p>
        </p:txBody>
      </p:sp>
      <p:cxnSp>
        <p:nvCxnSpPr>
          <p:cNvPr id="23" name="Elbow Connector 22">
            <a:extLst>
              <a:ext uri="{FF2B5EF4-FFF2-40B4-BE49-F238E27FC236}">
                <a16:creationId xmlns:a16="http://schemas.microsoft.com/office/drawing/2014/main" id="{479C2586-4E92-AA46-A3C7-159DF4B6CC9C}"/>
              </a:ext>
            </a:extLst>
          </p:cNvPr>
          <p:cNvCxnSpPr>
            <a:cxnSpLocks/>
            <a:stCxn id="21" idx="2"/>
          </p:cNvCxnSpPr>
          <p:nvPr/>
        </p:nvCxnSpPr>
        <p:spPr>
          <a:xfrm rot="16200000" flipH="1">
            <a:off x="927752" y="2182941"/>
            <a:ext cx="268616" cy="124550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BB3B72B-3443-544B-BAFF-699D331AFD6A}"/>
              </a:ext>
            </a:extLst>
          </p:cNvPr>
          <p:cNvSpPr txBox="1"/>
          <p:nvPr/>
        </p:nvSpPr>
        <p:spPr>
          <a:xfrm>
            <a:off x="8645988" y="1904220"/>
            <a:ext cx="2291787" cy="369332"/>
          </a:xfrm>
          <a:prstGeom prst="rect">
            <a:avLst/>
          </a:prstGeom>
          <a:noFill/>
        </p:spPr>
        <p:txBody>
          <a:bodyPr wrap="square" rtlCol="0">
            <a:spAutoFit/>
          </a:bodyPr>
          <a:lstStyle/>
          <a:p>
            <a:r>
              <a:rPr lang="en-US" dirty="0"/>
              <a:t>Pythonic model setup</a:t>
            </a:r>
          </a:p>
        </p:txBody>
      </p:sp>
      <p:cxnSp>
        <p:nvCxnSpPr>
          <p:cNvPr id="28" name="Elbow Connector 27">
            <a:extLst>
              <a:ext uri="{FF2B5EF4-FFF2-40B4-BE49-F238E27FC236}">
                <a16:creationId xmlns:a16="http://schemas.microsoft.com/office/drawing/2014/main" id="{F7C5F8A1-06E3-CE44-955C-CC13D4364C7B}"/>
              </a:ext>
            </a:extLst>
          </p:cNvPr>
          <p:cNvCxnSpPr/>
          <p:nvPr/>
        </p:nvCxnSpPr>
        <p:spPr>
          <a:xfrm flipV="1">
            <a:off x="7422765" y="5301205"/>
            <a:ext cx="679513" cy="2893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135E824-AC4A-A849-A014-38B31AEE83A9}"/>
              </a:ext>
            </a:extLst>
          </p:cNvPr>
          <p:cNvSpPr txBox="1"/>
          <p:nvPr/>
        </p:nvSpPr>
        <p:spPr>
          <a:xfrm>
            <a:off x="8083819" y="5116539"/>
            <a:ext cx="740780" cy="369332"/>
          </a:xfrm>
          <a:prstGeom prst="rect">
            <a:avLst/>
          </a:prstGeom>
          <a:noFill/>
        </p:spPr>
        <p:txBody>
          <a:bodyPr wrap="square" rtlCol="0">
            <a:spAutoFit/>
          </a:bodyPr>
          <a:lstStyle/>
          <a:p>
            <a:r>
              <a:rPr lang="en-US" dirty="0"/>
              <a:t>exog</a:t>
            </a:r>
          </a:p>
        </p:txBody>
      </p:sp>
      <p:cxnSp>
        <p:nvCxnSpPr>
          <p:cNvPr id="41" name="Straight Arrow Connector 40">
            <a:extLst>
              <a:ext uri="{FF2B5EF4-FFF2-40B4-BE49-F238E27FC236}">
                <a16:creationId xmlns:a16="http://schemas.microsoft.com/office/drawing/2014/main" id="{1C1D8982-8512-5348-9522-EFCF71348C6F}"/>
              </a:ext>
            </a:extLst>
          </p:cNvPr>
          <p:cNvCxnSpPr>
            <a:cxnSpLocks/>
          </p:cNvCxnSpPr>
          <p:nvPr/>
        </p:nvCxnSpPr>
        <p:spPr>
          <a:xfrm>
            <a:off x="3292155" y="2088885"/>
            <a:ext cx="0" cy="15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9B10E948-DE1B-194B-A986-320281912A9A}"/>
              </a:ext>
            </a:extLst>
          </p:cNvPr>
          <p:cNvCxnSpPr>
            <a:endCxn id="15" idx="0"/>
          </p:cNvCxnSpPr>
          <p:nvPr/>
        </p:nvCxnSpPr>
        <p:spPr>
          <a:xfrm>
            <a:off x="3292155" y="2088886"/>
            <a:ext cx="754245" cy="15387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DA0FE284-B8BD-8647-9999-4698DC108A0E}"/>
              </a:ext>
            </a:extLst>
          </p:cNvPr>
          <p:cNvCxnSpPr>
            <a:endCxn id="25" idx="0"/>
          </p:cNvCxnSpPr>
          <p:nvPr/>
        </p:nvCxnSpPr>
        <p:spPr>
          <a:xfrm>
            <a:off x="4046399" y="2088886"/>
            <a:ext cx="1071308" cy="1362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10483C73-B02E-4449-92C0-ED0757C22A02}"/>
              </a:ext>
            </a:extLst>
          </p:cNvPr>
          <p:cNvCxnSpPr>
            <a:cxnSpLocks/>
          </p:cNvCxnSpPr>
          <p:nvPr/>
        </p:nvCxnSpPr>
        <p:spPr>
          <a:xfrm>
            <a:off x="5117706" y="2088885"/>
            <a:ext cx="669636" cy="145103"/>
          </a:xfrm>
          <a:prstGeom prst="bentConnector3">
            <a:avLst>
              <a:gd name="adj1" fmla="val 10012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6588D640-BD9C-4841-B6DC-DAE9A10BA24E}"/>
              </a:ext>
            </a:extLst>
          </p:cNvPr>
          <p:cNvCxnSpPr>
            <a:cxnSpLocks/>
          </p:cNvCxnSpPr>
          <p:nvPr/>
        </p:nvCxnSpPr>
        <p:spPr>
          <a:xfrm>
            <a:off x="5787342" y="2088885"/>
            <a:ext cx="547347" cy="145022"/>
          </a:xfrm>
          <a:prstGeom prst="bentConnector3">
            <a:avLst>
              <a:gd name="adj1" fmla="val 10075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a:extLst>
              <a:ext uri="{FF2B5EF4-FFF2-40B4-BE49-F238E27FC236}">
                <a16:creationId xmlns:a16="http://schemas.microsoft.com/office/drawing/2014/main" id="{A92372D4-E2C9-8245-841C-15B422EC0D21}"/>
              </a:ext>
            </a:extLst>
          </p:cNvPr>
          <p:cNvCxnSpPr>
            <a:cxnSpLocks/>
          </p:cNvCxnSpPr>
          <p:nvPr/>
        </p:nvCxnSpPr>
        <p:spPr>
          <a:xfrm>
            <a:off x="6334689" y="2088885"/>
            <a:ext cx="680426" cy="136245"/>
          </a:xfrm>
          <a:prstGeom prst="bentConnector3">
            <a:avLst>
              <a:gd name="adj1" fmla="val 101032"/>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2B0E37C-49A5-3247-90FB-BFDA074C8535}"/>
              </a:ext>
            </a:extLst>
          </p:cNvPr>
          <p:cNvSpPr txBox="1"/>
          <p:nvPr/>
        </p:nvSpPr>
        <p:spPr>
          <a:xfrm>
            <a:off x="9028253" y="4965539"/>
            <a:ext cx="2777924" cy="646331"/>
          </a:xfrm>
          <a:prstGeom prst="rect">
            <a:avLst/>
          </a:prstGeom>
          <a:noFill/>
        </p:spPr>
        <p:txBody>
          <a:bodyPr wrap="square" rtlCol="0">
            <a:spAutoFit/>
          </a:bodyPr>
          <a:lstStyle/>
          <a:p>
            <a:r>
              <a:rPr lang="en-US" dirty="0"/>
              <a:t>How do we define </a:t>
            </a:r>
            <a:r>
              <a:rPr lang="en-US" dirty="0">
                <a:latin typeface="Courier New" panose="02070309020205020404" pitchFamily="49" charset="0"/>
                <a:cs typeface="Courier New" panose="02070309020205020404" pitchFamily="49" charset="0"/>
              </a:rPr>
              <a:t>exog_forecast </a:t>
            </a:r>
            <a:r>
              <a:rPr lang="en-US" dirty="0">
                <a:cs typeface="Courier New" panose="02070309020205020404" pitchFamily="49" charset="0"/>
              </a:rPr>
              <a:t>array</a:t>
            </a:r>
            <a:r>
              <a:rPr lang="en-US" dirty="0"/>
              <a:t>?</a:t>
            </a:r>
          </a:p>
        </p:txBody>
      </p:sp>
      <p:sp>
        <p:nvSpPr>
          <p:cNvPr id="92" name="TextBox 91">
            <a:extLst>
              <a:ext uri="{FF2B5EF4-FFF2-40B4-BE49-F238E27FC236}">
                <a16:creationId xmlns:a16="http://schemas.microsoft.com/office/drawing/2014/main" id="{0F61495F-8ACE-4145-BB19-4C061A026EBA}"/>
              </a:ext>
            </a:extLst>
          </p:cNvPr>
          <p:cNvSpPr txBox="1"/>
          <p:nvPr/>
        </p:nvSpPr>
        <p:spPr>
          <a:xfrm rot="16200000">
            <a:off x="-1372133" y="4331722"/>
            <a:ext cx="3426105" cy="369332"/>
          </a:xfrm>
          <a:prstGeom prst="rect">
            <a:avLst/>
          </a:prstGeom>
          <a:noFill/>
        </p:spPr>
        <p:txBody>
          <a:bodyPr wrap="square" rtlCol="0">
            <a:spAutoFit/>
          </a:bodyPr>
          <a:lstStyle/>
          <a:p>
            <a:r>
              <a:rPr lang="en-US" dirty="0"/>
              <a:t>        Time series training dataset</a:t>
            </a:r>
          </a:p>
        </p:txBody>
      </p:sp>
      <p:cxnSp>
        <p:nvCxnSpPr>
          <p:cNvPr id="94" name="Straight Arrow Connector 93">
            <a:extLst>
              <a:ext uri="{FF2B5EF4-FFF2-40B4-BE49-F238E27FC236}">
                <a16:creationId xmlns:a16="http://schemas.microsoft.com/office/drawing/2014/main" id="{EADBA3E8-1ACF-F340-9277-905F19DE7B5D}"/>
              </a:ext>
            </a:extLst>
          </p:cNvPr>
          <p:cNvCxnSpPr>
            <a:cxnSpLocks/>
          </p:cNvCxnSpPr>
          <p:nvPr/>
        </p:nvCxnSpPr>
        <p:spPr>
          <a:xfrm flipH="1">
            <a:off x="439307" y="4516388"/>
            <a:ext cx="2307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34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D7B9CC9F-18D3-364A-BB1D-21A6BD98EDE8}"/>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Experimentation with SARIMAX model  </a:t>
            </a:r>
          </a:p>
        </p:txBody>
      </p:sp>
      <p:cxnSp>
        <p:nvCxnSpPr>
          <p:cNvPr id="3" name="Straight Connector 2">
            <a:extLst>
              <a:ext uri="{FF2B5EF4-FFF2-40B4-BE49-F238E27FC236}">
                <a16:creationId xmlns:a16="http://schemas.microsoft.com/office/drawing/2014/main" id="{B8E0D115-606B-8048-A289-08A362B104BF}"/>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2B1B6A4-B73E-DD4F-8ABD-BCCEAD563F47}"/>
              </a:ext>
            </a:extLst>
          </p:cNvPr>
          <p:cNvPicPr>
            <a:picLocks noChangeAspect="1"/>
          </p:cNvPicPr>
          <p:nvPr/>
        </p:nvPicPr>
        <p:blipFill rotWithShape="1">
          <a:blip r:embed="rId2"/>
          <a:srcRect r="44557" b="37136"/>
          <a:stretch/>
        </p:blipFill>
        <p:spPr>
          <a:xfrm>
            <a:off x="752230" y="1089426"/>
            <a:ext cx="6938428" cy="3832184"/>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F5FFB0-24CA-7648-BF3A-6C7360355CBC}"/>
                  </a:ext>
                </a:extLst>
              </p:cNvPr>
              <p:cNvSpPr txBox="1"/>
              <p:nvPr/>
            </p:nvSpPr>
            <p:spPr>
              <a:xfrm>
                <a:off x="7980209" y="2674634"/>
                <a:ext cx="3078866" cy="8469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𝑒𝑥𝑜𝑔</m:t>
                          </m:r>
                          <m:r>
                            <a:rPr lang="en-US" b="0" i="1" smtClean="0">
                              <a:latin typeface="Cambria Math" panose="02040503050406030204" pitchFamily="18" charset="0"/>
                            </a:rPr>
                            <m:t>_</m:t>
                          </m:r>
                          <m:r>
                            <a:rPr lang="en-US" b="0" i="1" smtClean="0">
                              <a:latin typeface="Cambria Math" panose="02040503050406030204" pitchFamily="18" charset="0"/>
                            </a:rPr>
                            <m:t>𝑓𝑜𝑟𝑒𝑐𝑎𝑠𝑡</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
                        </m:e>
                      </m:d>
                    </m:oMath>
                  </m:oMathPara>
                </a14:m>
                <a:endParaRPr lang="en-US" dirty="0"/>
              </a:p>
            </p:txBody>
          </p:sp>
        </mc:Choice>
        <mc:Fallback xmlns="">
          <p:sp>
            <p:nvSpPr>
              <p:cNvPr id="7" name="TextBox 6">
                <a:extLst>
                  <a:ext uri="{FF2B5EF4-FFF2-40B4-BE49-F238E27FC236}">
                    <a16:creationId xmlns:a16="http://schemas.microsoft.com/office/drawing/2014/main" id="{ECF5FFB0-24CA-7648-BF3A-6C7360355CBC}"/>
                  </a:ext>
                </a:extLst>
              </p:cNvPr>
              <p:cNvSpPr txBox="1">
                <a:spLocks noRot="1" noChangeAspect="1" noMove="1" noResize="1" noEditPoints="1" noAdjustHandles="1" noChangeArrowheads="1" noChangeShapeType="1" noTextEdit="1"/>
              </p:cNvSpPr>
              <p:nvPr/>
            </p:nvSpPr>
            <p:spPr>
              <a:xfrm>
                <a:off x="7980209" y="2674634"/>
                <a:ext cx="3078866" cy="846963"/>
              </a:xfrm>
              <a:prstGeom prst="rect">
                <a:avLst/>
              </a:prstGeom>
              <a:blipFill>
                <a:blip r:embed="rId3"/>
                <a:stretch>
                  <a:fillRect/>
                </a:stretch>
              </a:blipFill>
            </p:spPr>
            <p:txBody>
              <a:bodyPr/>
              <a:lstStyle/>
              <a:p>
                <a:r>
                  <a:rPr lang="en-US">
                    <a:noFill/>
                  </a:rPr>
                  <a:t> </a:t>
                </a:r>
              </a:p>
            </p:txBody>
          </p:sp>
        </mc:Fallback>
      </mc:AlternateContent>
      <p:sp>
        <p:nvSpPr>
          <p:cNvPr id="9" name="Right Arrow 8">
            <a:extLst>
              <a:ext uri="{FF2B5EF4-FFF2-40B4-BE49-F238E27FC236}">
                <a16:creationId xmlns:a16="http://schemas.microsoft.com/office/drawing/2014/main" id="{2E6E8CDD-8C2A-2741-A7E3-BE946D891CD4}"/>
              </a:ext>
            </a:extLst>
          </p:cNvPr>
          <p:cNvSpPr/>
          <p:nvPr/>
        </p:nvSpPr>
        <p:spPr>
          <a:xfrm>
            <a:off x="7690658" y="3005518"/>
            <a:ext cx="515793" cy="24255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C4EFAC-4147-AE4A-84E0-209B37849D61}"/>
              </a:ext>
            </a:extLst>
          </p:cNvPr>
          <p:cNvSpPr txBox="1"/>
          <p:nvPr/>
        </p:nvSpPr>
        <p:spPr>
          <a:xfrm>
            <a:off x="7766613" y="3537071"/>
            <a:ext cx="4213184"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Promotional programs incorporated into SARIMAX model as Boolean variables influence forecasted sales volume values</a:t>
            </a:r>
          </a:p>
          <a:p>
            <a:endParaRPr lang="en-US" dirty="0"/>
          </a:p>
          <a:p>
            <a:pPr marL="285750" indent="-285750">
              <a:buFont typeface="Arial" panose="020B0604020202020204" pitchFamily="34" charset="0"/>
              <a:buChar char="•"/>
            </a:pPr>
            <a:r>
              <a:rPr lang="en-US" dirty="0"/>
              <a:t>Expected sales lift is only observed if there is correlation relationship between promotional activities and increase in sales</a:t>
            </a:r>
          </a:p>
          <a:p>
            <a:pPr marL="285750" indent="-285750">
              <a:buFont typeface="Arial" panose="020B0604020202020204" pitchFamily="34" charset="0"/>
              <a:buChar char="•"/>
            </a:pPr>
            <a:endParaRPr lang="en-US"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4FFDB77-8983-DF40-AF1C-287C26524B50}"/>
                  </a:ext>
                </a:extLst>
              </p:cNvPr>
              <p:cNvSpPr txBox="1"/>
              <p:nvPr/>
            </p:nvSpPr>
            <p:spPr>
              <a:xfrm>
                <a:off x="430263" y="5065092"/>
                <a:ext cx="7616141" cy="9491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𝑆𝑎𝑙𝑒𝑠</m:t>
                      </m:r>
                      <m:r>
                        <a:rPr lang="en-US" b="0" i="1" smtClean="0">
                          <a:latin typeface="Cambria Math" panose="02040503050406030204" pitchFamily="18" charset="0"/>
                        </a:rPr>
                        <m:t> </m:t>
                      </m:r>
                      <m:r>
                        <a:rPr lang="en-US" b="0" i="1" smtClean="0">
                          <a:latin typeface="Cambria Math" panose="02040503050406030204" pitchFamily="18" charset="0"/>
                        </a:rPr>
                        <m:t>𝐿𝑖𝑓𝑡</m:t>
                      </m:r>
                      <m:r>
                        <a:rPr lang="en-US" b="0" i="1" smtClean="0">
                          <a:latin typeface="Cambria Math" panose="02040503050406030204" pitchFamily="18" charset="0"/>
                          <a:ea typeface="Cambria Math" panose="02040503050406030204" pitchFamily="18" charset="0"/>
                        </a:rPr>
                        <m:t>=</m:t>
                      </m:r>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100%×</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𝐹𝑜𝑟𝑒𝑐𝑎𝑠𝑡𝑒𝑑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𝑉𝑜𝑙</m:t>
                              </m:r>
                            </m:e>
                            <m:sub>
                              <m:r>
                                <a:rPr lang="en-US" b="0" i="1" smtClean="0">
                                  <a:latin typeface="Cambria Math" panose="02040503050406030204" pitchFamily="18" charset="0"/>
                                  <a:ea typeface="Cambria Math" panose="02040503050406030204" pitchFamily="18" charset="0"/>
                                </a:rPr>
                                <m:t>𝑤𝑖𝑡h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𝑝𝑟𝑜𝑚𝑜</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𝐹𝑜𝑟𝑒𝑐𝑎𝑠𝑡𝑒𝑑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𝑉𝑜𝑙</m:t>
                              </m:r>
                            </m:e>
                            <m:sub>
                              <m:r>
                                <a:rPr lang="en-US" b="0" i="1" smtClean="0">
                                  <a:latin typeface="Cambria Math" panose="02040503050406030204" pitchFamily="18" charset="0"/>
                                  <a:ea typeface="Cambria Math" panose="02040503050406030204" pitchFamily="18" charset="0"/>
                                </a:rPr>
                                <m:t>𝑏𝑎𝑠𝑒𝑙𝑖𝑛𝑒</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𝐹𝑜𝑟𝑒𝑐𝑎𝑠𝑡𝑒𝑑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𝑉𝑜𝑙</m:t>
                              </m:r>
                            </m:e>
                            <m:sub>
                              <m:r>
                                <a:rPr lang="en-US" b="0" i="1" smtClean="0">
                                  <a:latin typeface="Cambria Math" panose="02040503050406030204" pitchFamily="18" charset="0"/>
                                  <a:ea typeface="Cambria Math" panose="02040503050406030204" pitchFamily="18" charset="0"/>
                                </a:rPr>
                                <m:t>𝑏𝑎𝑠𝑒𝑙𝑖𝑛𝑒</m:t>
                              </m:r>
                            </m:sub>
                          </m:sSub>
                        </m:den>
                      </m:f>
                    </m:oMath>
                  </m:oMathPara>
                </a14:m>
                <a:endParaRPr lang="en-US" dirty="0"/>
              </a:p>
            </p:txBody>
          </p:sp>
        </mc:Choice>
        <mc:Fallback>
          <p:sp>
            <p:nvSpPr>
              <p:cNvPr id="11" name="TextBox 10">
                <a:extLst>
                  <a:ext uri="{FF2B5EF4-FFF2-40B4-BE49-F238E27FC236}">
                    <a16:creationId xmlns:a16="http://schemas.microsoft.com/office/drawing/2014/main" id="{44FFDB77-8983-DF40-AF1C-287C26524B50}"/>
                  </a:ext>
                </a:extLst>
              </p:cNvPr>
              <p:cNvSpPr txBox="1">
                <a:spLocks noRot="1" noChangeAspect="1" noMove="1" noResize="1" noEditPoints="1" noAdjustHandles="1" noChangeArrowheads="1" noChangeShapeType="1" noTextEdit="1"/>
              </p:cNvSpPr>
              <p:nvPr/>
            </p:nvSpPr>
            <p:spPr>
              <a:xfrm>
                <a:off x="430263" y="5065092"/>
                <a:ext cx="7616141" cy="949171"/>
              </a:xfrm>
              <a:prstGeom prst="rect">
                <a:avLst/>
              </a:prstGeom>
              <a:blipFill>
                <a:blip r:embed="rId4"/>
                <a:stretch>
                  <a:fillRect b="-5263"/>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6EAB01A4-2715-4442-AA36-ECBD41967DB0}"/>
              </a:ext>
            </a:extLst>
          </p:cNvPr>
          <p:cNvSpPr/>
          <p:nvPr/>
        </p:nvSpPr>
        <p:spPr>
          <a:xfrm>
            <a:off x="742470" y="5036516"/>
            <a:ext cx="6938428" cy="9732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1F7211B-7692-B04F-A288-40392A3F4F48}"/>
              </a:ext>
            </a:extLst>
          </p:cNvPr>
          <p:cNvSpPr/>
          <p:nvPr/>
        </p:nvSpPr>
        <p:spPr>
          <a:xfrm>
            <a:off x="8206451" y="2674634"/>
            <a:ext cx="2650602" cy="862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0E7D53B-9EC9-B349-8323-EF2D183C951B}"/>
              </a:ext>
            </a:extLst>
          </p:cNvPr>
          <p:cNvSpPr/>
          <p:nvPr/>
        </p:nvSpPr>
        <p:spPr>
          <a:xfrm>
            <a:off x="8206451" y="2674634"/>
            <a:ext cx="2650602" cy="846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5D07F58D-4343-BC49-A73A-DBBD94698C80}"/>
              </a:ext>
            </a:extLst>
          </p:cNvPr>
          <p:cNvSpPr/>
          <p:nvPr/>
        </p:nvSpPr>
        <p:spPr>
          <a:xfrm>
            <a:off x="5062471" y="4404360"/>
            <a:ext cx="204219" cy="17746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1B97C8FD-3183-094A-8933-108716C8451F}"/>
              </a:ext>
            </a:extLst>
          </p:cNvPr>
          <p:cNvSpPr/>
          <p:nvPr/>
        </p:nvSpPr>
        <p:spPr>
          <a:xfrm rot="10800000">
            <a:off x="3462020" y="4439455"/>
            <a:ext cx="204219" cy="17746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55F6417D-1864-E443-90CC-2F2EBABD763D}"/>
              </a:ext>
            </a:extLst>
          </p:cNvPr>
          <p:cNvSpPr/>
          <p:nvPr/>
        </p:nvSpPr>
        <p:spPr>
          <a:xfrm>
            <a:off x="6721093" y="4404360"/>
            <a:ext cx="204219" cy="17746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Brace 19">
            <a:extLst>
              <a:ext uri="{FF2B5EF4-FFF2-40B4-BE49-F238E27FC236}">
                <a16:creationId xmlns:a16="http://schemas.microsoft.com/office/drawing/2014/main" id="{64663677-178D-414A-BADB-1007E1FCA4A7}"/>
              </a:ext>
            </a:extLst>
          </p:cNvPr>
          <p:cNvSpPr/>
          <p:nvPr/>
        </p:nvSpPr>
        <p:spPr>
          <a:xfrm>
            <a:off x="7702891" y="1109587"/>
            <a:ext cx="257896" cy="147089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F4402AAF-CE05-F042-95F7-C7E92B4AA71D}"/>
              </a:ext>
            </a:extLst>
          </p:cNvPr>
          <p:cNvSpPr txBox="1"/>
          <p:nvPr/>
        </p:nvSpPr>
        <p:spPr>
          <a:xfrm>
            <a:off x="7948554" y="1636336"/>
            <a:ext cx="2574829" cy="377073"/>
          </a:xfrm>
          <a:prstGeom prst="rect">
            <a:avLst/>
          </a:prstGeom>
          <a:noFill/>
        </p:spPr>
        <p:txBody>
          <a:bodyPr wrap="square" rtlCol="0">
            <a:spAutoFit/>
          </a:bodyPr>
          <a:lstStyle/>
          <a:p>
            <a:r>
              <a:rPr lang="en-US" dirty="0"/>
              <a:t>Baseline forecast</a:t>
            </a:r>
          </a:p>
        </p:txBody>
      </p:sp>
    </p:spTree>
    <p:extLst>
      <p:ext uri="{BB962C8B-B14F-4D97-AF65-F5344CB8AC3E}">
        <p14:creationId xmlns:p14="http://schemas.microsoft.com/office/powerpoint/2010/main" val="2987773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14694A-17F8-574B-B766-2B902ABC9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12" y="1273579"/>
            <a:ext cx="9215376" cy="3963602"/>
          </a:xfrm>
          <a:prstGeom prst="rect">
            <a:avLst/>
          </a:prstGeom>
        </p:spPr>
      </p:pic>
      <p:sp>
        <p:nvSpPr>
          <p:cNvPr id="4" name="Text Placeholder 24">
            <a:extLst>
              <a:ext uri="{FF2B5EF4-FFF2-40B4-BE49-F238E27FC236}">
                <a16:creationId xmlns:a16="http://schemas.microsoft.com/office/drawing/2014/main" id="{7CEC44BA-7D3C-5F47-B14E-30D35503B8A9}"/>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Does SARIMAX model always work?  </a:t>
            </a:r>
          </a:p>
        </p:txBody>
      </p:sp>
      <p:cxnSp>
        <p:nvCxnSpPr>
          <p:cNvPr id="5" name="Straight Connector 4">
            <a:extLst>
              <a:ext uri="{FF2B5EF4-FFF2-40B4-BE49-F238E27FC236}">
                <a16:creationId xmlns:a16="http://schemas.microsoft.com/office/drawing/2014/main" id="{09DA11A3-C7EE-1542-A418-34F2F8EF9C38}"/>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90504A07-8566-D648-9869-606A8EE23AC4}"/>
              </a:ext>
            </a:extLst>
          </p:cNvPr>
          <p:cNvSpPr/>
          <p:nvPr/>
        </p:nvSpPr>
        <p:spPr>
          <a:xfrm>
            <a:off x="4977114" y="1261641"/>
            <a:ext cx="2523281" cy="243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84A9F1-D4B5-0949-82C2-60EAAD1752D2}"/>
              </a:ext>
            </a:extLst>
          </p:cNvPr>
          <p:cNvSpPr txBox="1"/>
          <p:nvPr/>
        </p:nvSpPr>
        <p:spPr>
          <a:xfrm>
            <a:off x="5178224" y="1135377"/>
            <a:ext cx="2615878" cy="369332"/>
          </a:xfrm>
          <a:prstGeom prst="rect">
            <a:avLst/>
          </a:prstGeom>
          <a:noFill/>
        </p:spPr>
        <p:txBody>
          <a:bodyPr wrap="square" rtlCol="0">
            <a:spAutoFit/>
          </a:bodyPr>
          <a:lstStyle/>
          <a:p>
            <a:r>
              <a:rPr lang="en-US" dirty="0"/>
              <a:t>Product 1 monthly sales</a:t>
            </a:r>
          </a:p>
        </p:txBody>
      </p:sp>
      <p:sp>
        <p:nvSpPr>
          <p:cNvPr id="8" name="TextBox 7">
            <a:extLst>
              <a:ext uri="{FF2B5EF4-FFF2-40B4-BE49-F238E27FC236}">
                <a16:creationId xmlns:a16="http://schemas.microsoft.com/office/drawing/2014/main" id="{963D2417-190E-F34C-A772-7E5370727560}"/>
              </a:ext>
            </a:extLst>
          </p:cNvPr>
          <p:cNvSpPr txBox="1"/>
          <p:nvPr/>
        </p:nvSpPr>
        <p:spPr>
          <a:xfrm>
            <a:off x="4944108" y="5291833"/>
            <a:ext cx="4322871" cy="646331"/>
          </a:xfrm>
          <a:prstGeom prst="rect">
            <a:avLst/>
          </a:prstGeom>
          <a:noFill/>
        </p:spPr>
        <p:txBody>
          <a:bodyPr wrap="square" rtlCol="0">
            <a:spAutoFit/>
          </a:bodyPr>
          <a:lstStyle/>
          <a:p>
            <a:r>
              <a:rPr lang="en-US" dirty="0"/>
              <a:t>“Burn and Earn” program activity periods  - </a:t>
            </a:r>
          </a:p>
          <a:p>
            <a:r>
              <a:rPr lang="en-US" dirty="0"/>
              <a:t> </a:t>
            </a:r>
          </a:p>
        </p:txBody>
      </p:sp>
      <p:sp>
        <p:nvSpPr>
          <p:cNvPr id="9" name="Rectangle 8">
            <a:extLst>
              <a:ext uri="{FF2B5EF4-FFF2-40B4-BE49-F238E27FC236}">
                <a16:creationId xmlns:a16="http://schemas.microsoft.com/office/drawing/2014/main" id="{C5CBC84C-6CE0-6841-9480-130797197D76}"/>
              </a:ext>
            </a:extLst>
          </p:cNvPr>
          <p:cNvSpPr/>
          <p:nvPr/>
        </p:nvSpPr>
        <p:spPr>
          <a:xfrm>
            <a:off x="2686051" y="1548000"/>
            <a:ext cx="1145170" cy="3204000"/>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34DCE6-CD31-E942-9FBE-51827A18A8EB}"/>
              </a:ext>
            </a:extLst>
          </p:cNvPr>
          <p:cNvSpPr/>
          <p:nvPr/>
        </p:nvSpPr>
        <p:spPr>
          <a:xfrm>
            <a:off x="4977114" y="1513456"/>
            <a:ext cx="601883" cy="3243739"/>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2504C1-F5B8-344D-AF22-291C59F6F718}"/>
              </a:ext>
            </a:extLst>
          </p:cNvPr>
          <p:cNvSpPr/>
          <p:nvPr/>
        </p:nvSpPr>
        <p:spPr>
          <a:xfrm>
            <a:off x="8743951" y="1513456"/>
            <a:ext cx="874612" cy="3252486"/>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D6E54-AFA0-9348-8AD1-C58C6029BE72}"/>
              </a:ext>
            </a:extLst>
          </p:cNvPr>
          <p:cNvSpPr/>
          <p:nvPr/>
        </p:nvSpPr>
        <p:spPr>
          <a:xfrm>
            <a:off x="9095530" y="5274142"/>
            <a:ext cx="703163" cy="405832"/>
          </a:xfrm>
          <a:prstGeom prst="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A05A8F09-EB8F-A74C-9F53-F176966C23CF}"/>
                  </a:ext>
                </a:extLst>
              </p:cNvPr>
              <p:cNvSpPr txBox="1"/>
              <p:nvPr/>
            </p:nvSpPr>
            <p:spPr>
              <a:xfrm>
                <a:off x="485775" y="5291833"/>
                <a:ext cx="4057650" cy="369332"/>
              </a:xfrm>
              <a:prstGeom prst="rect">
                <a:avLst/>
              </a:prstGeom>
              <a:noFill/>
            </p:spPr>
            <p:txBody>
              <a:bodyPr wrap="square" rtlCol="0">
                <a:spAutoFit/>
              </a:bodyPr>
              <a:lstStyle/>
              <a:p>
                <a:pPr marL="285750" indent="-285750">
                  <a:buFont typeface="Arial" panose="020B0604020202020204" pitchFamily="34" charset="0"/>
                  <a:buChar char="•"/>
                </a:pPr>
                <a:r>
                  <a:rPr lang="en-US" dirty="0"/>
                  <a:t>Program activation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Sales growth</a:t>
                </a:r>
              </a:p>
            </p:txBody>
          </p:sp>
        </mc:Choice>
        <mc:Fallback>
          <p:sp>
            <p:nvSpPr>
              <p:cNvPr id="13" name="TextBox 12">
                <a:extLst>
                  <a:ext uri="{FF2B5EF4-FFF2-40B4-BE49-F238E27FC236}">
                    <a16:creationId xmlns:a16="http://schemas.microsoft.com/office/drawing/2014/main" id="{A05A8F09-EB8F-A74C-9F53-F176966C23CF}"/>
                  </a:ext>
                </a:extLst>
              </p:cNvPr>
              <p:cNvSpPr txBox="1">
                <a:spLocks noRot="1" noChangeAspect="1" noMove="1" noResize="1" noEditPoints="1" noAdjustHandles="1" noChangeArrowheads="1" noChangeShapeType="1" noTextEdit="1"/>
              </p:cNvSpPr>
              <p:nvPr/>
            </p:nvSpPr>
            <p:spPr>
              <a:xfrm>
                <a:off x="485775" y="5291833"/>
                <a:ext cx="4057650" cy="369332"/>
              </a:xfrm>
              <a:prstGeom prst="rect">
                <a:avLst/>
              </a:prstGeom>
              <a:blipFill>
                <a:blip r:embed="rId4"/>
                <a:stretch>
                  <a:fillRect l="-623" t="-6667" b="-23333"/>
                </a:stretch>
              </a:blipFill>
            </p:spPr>
            <p:txBody>
              <a:bodyPr/>
              <a:lstStyle/>
              <a:p>
                <a:r>
                  <a:rPr lang="en-US">
                    <a:noFill/>
                  </a:rPr>
                  <a:t> </a:t>
                </a:r>
              </a:p>
            </p:txBody>
          </p:sp>
        </mc:Fallback>
      </mc:AlternateContent>
    </p:spTree>
    <p:extLst>
      <p:ext uri="{BB962C8B-B14F-4D97-AF65-F5344CB8AC3E}">
        <p14:creationId xmlns:p14="http://schemas.microsoft.com/office/powerpoint/2010/main" val="1349861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F211768F-1E1D-704D-89D3-56C1EC8886C1}"/>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Lessons from SARIMAX forecasting  </a:t>
            </a:r>
          </a:p>
        </p:txBody>
      </p:sp>
      <p:cxnSp>
        <p:nvCxnSpPr>
          <p:cNvPr id="3" name="Straight Connector 2">
            <a:extLst>
              <a:ext uri="{FF2B5EF4-FFF2-40B4-BE49-F238E27FC236}">
                <a16:creationId xmlns:a16="http://schemas.microsoft.com/office/drawing/2014/main" id="{1990C3BB-9E98-EE43-B969-ABDA4F955421}"/>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B51C957-ED5C-9A4B-BB14-906FE2F33287}"/>
              </a:ext>
            </a:extLst>
          </p:cNvPr>
          <p:cNvSpPr txBox="1"/>
          <p:nvPr/>
        </p:nvSpPr>
        <p:spPr>
          <a:xfrm>
            <a:off x="676274" y="1574157"/>
            <a:ext cx="1033124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Inclusion of exogenous variables (representing promotional programs) allows to gain insights into future impact of promotional program and product choices on sales performance</a:t>
            </a:r>
          </a:p>
          <a:p>
            <a:endParaRPr lang="en-US" dirty="0"/>
          </a:p>
          <a:p>
            <a:pPr marL="285750" indent="-285750">
              <a:buFont typeface="Arial" panose="020B0604020202020204" pitchFamily="34" charset="0"/>
              <a:buChar char="•"/>
            </a:pPr>
            <a:r>
              <a:rPr lang="en-US" dirty="0"/>
              <a:t>If there is no correlation between selected product sales increase and marketing activities,  then the model is unlikely to forecast positive sales lift</a:t>
            </a:r>
          </a:p>
          <a:p>
            <a:endParaRPr lang="en-US" dirty="0"/>
          </a:p>
          <a:p>
            <a:pPr marL="285750" indent="-285750">
              <a:buFont typeface="Arial" panose="020B0604020202020204" pitchFamily="34" charset="0"/>
              <a:buChar char="•"/>
            </a:pPr>
            <a:r>
              <a:rPr lang="en-US" dirty="0"/>
              <a:t>A powerful sales lift estimation tool can be created that would </a:t>
            </a:r>
          </a:p>
          <a:p>
            <a:r>
              <a:rPr lang="en-US" dirty="0"/>
              <a:t>     (1) enable understanding of historic relationships between sales and promotional events and future  </a:t>
            </a:r>
          </a:p>
          <a:p>
            <a:r>
              <a:rPr lang="en-US" dirty="0"/>
              <a:t>           effect on sales of targeted products</a:t>
            </a:r>
          </a:p>
          <a:p>
            <a:r>
              <a:rPr lang="en-US" dirty="0"/>
              <a:t>     (2) and lead to smart planning of the promotional program schedule  </a:t>
            </a:r>
          </a:p>
          <a:p>
            <a:pPr marL="285750" indent="-285750">
              <a:buFont typeface="Arial" panose="020B0604020202020204" pitchFamily="34" charset="0"/>
              <a:buChar char="•"/>
            </a:pPr>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1394963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C0B81CC2-7EF9-8346-AC49-15BD6CD7DE56}"/>
              </a:ext>
            </a:extLst>
          </p:cNvPr>
          <p:cNvSpPr/>
          <p:nvPr/>
        </p:nvSpPr>
        <p:spPr>
          <a:xfrm>
            <a:off x="2117934" y="3975707"/>
            <a:ext cx="625033" cy="6029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4">
            <a:extLst>
              <a:ext uri="{FF2B5EF4-FFF2-40B4-BE49-F238E27FC236}">
                <a16:creationId xmlns:a16="http://schemas.microsoft.com/office/drawing/2014/main" id="{DF99F509-4C3E-6345-81B9-A8C84BC80DD0}"/>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endParaRPr lang="en-US" sz="2400" b="1" dirty="0">
              <a:solidFill>
                <a:srgbClr val="060606"/>
              </a:solidFill>
            </a:endParaRPr>
          </a:p>
        </p:txBody>
      </p:sp>
      <p:cxnSp>
        <p:nvCxnSpPr>
          <p:cNvPr id="3" name="Straight Connector 2">
            <a:extLst>
              <a:ext uri="{FF2B5EF4-FFF2-40B4-BE49-F238E27FC236}">
                <a16:creationId xmlns:a16="http://schemas.microsoft.com/office/drawing/2014/main" id="{FA9E6BCD-D46B-0F4A-A838-40B41B17B2D7}"/>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24">
            <a:extLst>
              <a:ext uri="{FF2B5EF4-FFF2-40B4-BE49-F238E27FC236}">
                <a16:creationId xmlns:a16="http://schemas.microsoft.com/office/drawing/2014/main" id="{E03DDA70-61A5-004B-95D7-25FBE14D866B}"/>
              </a:ext>
            </a:extLst>
          </p:cNvPr>
          <p:cNvSpPr txBox="1">
            <a:spLocks/>
          </p:cNvSpPr>
          <p:nvPr/>
        </p:nvSpPr>
        <p:spPr>
          <a:xfrm>
            <a:off x="855133" y="402013"/>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Purchasing behavior analysis and prediction of reward winners</a:t>
            </a:r>
          </a:p>
        </p:txBody>
      </p:sp>
      <p:sp>
        <p:nvSpPr>
          <p:cNvPr id="6" name="TextBox 5">
            <a:extLst>
              <a:ext uri="{FF2B5EF4-FFF2-40B4-BE49-F238E27FC236}">
                <a16:creationId xmlns:a16="http://schemas.microsoft.com/office/drawing/2014/main" id="{1C28C34B-7BAD-5444-84E3-B794A4F116F1}"/>
              </a:ext>
            </a:extLst>
          </p:cNvPr>
          <p:cNvSpPr txBox="1"/>
          <p:nvPr/>
        </p:nvSpPr>
        <p:spPr>
          <a:xfrm>
            <a:off x="1215342" y="1302178"/>
            <a:ext cx="184731" cy="369332"/>
          </a:xfrm>
          <a:prstGeom prst="rect">
            <a:avLst/>
          </a:prstGeom>
          <a:noFill/>
        </p:spPr>
        <p:txBody>
          <a:bodyPr wrap="none" rtlCol="0">
            <a:spAutoFit/>
          </a:bodyPr>
          <a:lstStyle/>
          <a:p>
            <a:endParaRPr lang="en-US" dirty="0"/>
          </a:p>
        </p:txBody>
      </p:sp>
      <p:sp>
        <p:nvSpPr>
          <p:cNvPr id="8" name="Rectangle 7">
            <a:extLst>
              <a:ext uri="{FF2B5EF4-FFF2-40B4-BE49-F238E27FC236}">
                <a16:creationId xmlns:a16="http://schemas.microsoft.com/office/drawing/2014/main" id="{5FE080DE-75D8-C643-86F3-E2B0778D0870}"/>
              </a:ext>
            </a:extLst>
          </p:cNvPr>
          <p:cNvSpPr/>
          <p:nvPr/>
        </p:nvSpPr>
        <p:spPr>
          <a:xfrm>
            <a:off x="706056" y="1938562"/>
            <a:ext cx="1527858" cy="27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Silver </a:t>
            </a:r>
          </a:p>
        </p:txBody>
      </p:sp>
      <p:sp>
        <p:nvSpPr>
          <p:cNvPr id="9" name="Oval 8">
            <a:extLst>
              <a:ext uri="{FF2B5EF4-FFF2-40B4-BE49-F238E27FC236}">
                <a16:creationId xmlns:a16="http://schemas.microsoft.com/office/drawing/2014/main" id="{B1CE9F37-456A-DC4F-B80C-FEF071EC1A01}"/>
              </a:ext>
            </a:extLst>
          </p:cNvPr>
          <p:cNvSpPr/>
          <p:nvPr/>
        </p:nvSpPr>
        <p:spPr>
          <a:xfrm>
            <a:off x="2118167" y="1776516"/>
            <a:ext cx="625033" cy="6029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8925534C-796D-E24D-89D9-1F390759AC8B}"/>
              </a:ext>
            </a:extLst>
          </p:cNvPr>
          <p:cNvSpPr/>
          <p:nvPr/>
        </p:nvSpPr>
        <p:spPr>
          <a:xfrm>
            <a:off x="773343" y="2008010"/>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0363F7-B494-0648-879A-77C1B4630597}"/>
              </a:ext>
            </a:extLst>
          </p:cNvPr>
          <p:cNvSpPr/>
          <p:nvPr/>
        </p:nvSpPr>
        <p:spPr>
          <a:xfrm>
            <a:off x="717398" y="2644618"/>
            <a:ext cx="1527858" cy="27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Gold </a:t>
            </a:r>
          </a:p>
        </p:txBody>
      </p:sp>
      <p:sp>
        <p:nvSpPr>
          <p:cNvPr id="12" name="Oval 11">
            <a:extLst>
              <a:ext uri="{FF2B5EF4-FFF2-40B4-BE49-F238E27FC236}">
                <a16:creationId xmlns:a16="http://schemas.microsoft.com/office/drawing/2014/main" id="{F8A047EB-A9F6-0446-9A5E-981D47B10AD4}"/>
              </a:ext>
            </a:extLst>
          </p:cNvPr>
          <p:cNvSpPr/>
          <p:nvPr/>
        </p:nvSpPr>
        <p:spPr>
          <a:xfrm>
            <a:off x="2129509" y="2482572"/>
            <a:ext cx="625033" cy="6029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95448790-C2E0-0445-A04C-11404DDCB09F}"/>
              </a:ext>
            </a:extLst>
          </p:cNvPr>
          <p:cNvSpPr/>
          <p:nvPr/>
        </p:nvSpPr>
        <p:spPr>
          <a:xfrm>
            <a:off x="784685" y="2714066"/>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a:extLst>
              <a:ext uri="{FF2B5EF4-FFF2-40B4-BE49-F238E27FC236}">
                <a16:creationId xmlns:a16="http://schemas.microsoft.com/office/drawing/2014/main" id="{7F1B728D-6220-EA47-A574-FBF27C4B705C}"/>
              </a:ext>
            </a:extLst>
          </p:cNvPr>
          <p:cNvSpPr/>
          <p:nvPr/>
        </p:nvSpPr>
        <p:spPr>
          <a:xfrm>
            <a:off x="954213" y="2714066"/>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3796AE-FCA7-D342-8884-358D86D5A674}"/>
              </a:ext>
            </a:extLst>
          </p:cNvPr>
          <p:cNvSpPr/>
          <p:nvPr/>
        </p:nvSpPr>
        <p:spPr>
          <a:xfrm>
            <a:off x="705823" y="3391186"/>
            <a:ext cx="1527858" cy="27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Platinum </a:t>
            </a:r>
          </a:p>
        </p:txBody>
      </p:sp>
      <p:sp>
        <p:nvSpPr>
          <p:cNvPr id="16" name="Oval 15">
            <a:extLst>
              <a:ext uri="{FF2B5EF4-FFF2-40B4-BE49-F238E27FC236}">
                <a16:creationId xmlns:a16="http://schemas.microsoft.com/office/drawing/2014/main" id="{1896B387-4C57-7743-A945-7715E06BCC79}"/>
              </a:ext>
            </a:extLst>
          </p:cNvPr>
          <p:cNvSpPr/>
          <p:nvPr/>
        </p:nvSpPr>
        <p:spPr>
          <a:xfrm>
            <a:off x="2117934" y="3229140"/>
            <a:ext cx="625033" cy="60294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a:extLst>
              <a:ext uri="{FF2B5EF4-FFF2-40B4-BE49-F238E27FC236}">
                <a16:creationId xmlns:a16="http://schemas.microsoft.com/office/drawing/2014/main" id="{D0731E2A-349C-CE4F-B141-4FDA8F69C11E}"/>
              </a:ext>
            </a:extLst>
          </p:cNvPr>
          <p:cNvSpPr/>
          <p:nvPr/>
        </p:nvSpPr>
        <p:spPr>
          <a:xfrm>
            <a:off x="773110" y="3460634"/>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a16="http://schemas.microsoft.com/office/drawing/2014/main" id="{5874E8D6-F84A-EC41-83A1-CA7EA318E6E1}"/>
              </a:ext>
            </a:extLst>
          </p:cNvPr>
          <p:cNvSpPr/>
          <p:nvPr/>
        </p:nvSpPr>
        <p:spPr>
          <a:xfrm>
            <a:off x="942638" y="3460634"/>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a:extLst>
              <a:ext uri="{FF2B5EF4-FFF2-40B4-BE49-F238E27FC236}">
                <a16:creationId xmlns:a16="http://schemas.microsoft.com/office/drawing/2014/main" id="{6B8F45E9-1D02-6A48-BA87-22A2F2B48C17}"/>
              </a:ext>
            </a:extLst>
          </p:cNvPr>
          <p:cNvSpPr/>
          <p:nvPr/>
        </p:nvSpPr>
        <p:spPr>
          <a:xfrm>
            <a:off x="1112166" y="3460634"/>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C350C39-2774-5947-B431-7D38CCDB358C}"/>
              </a:ext>
            </a:extLst>
          </p:cNvPr>
          <p:cNvSpPr/>
          <p:nvPr/>
        </p:nvSpPr>
        <p:spPr>
          <a:xfrm>
            <a:off x="530361" y="4137753"/>
            <a:ext cx="2085518" cy="27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Diamond </a:t>
            </a:r>
          </a:p>
        </p:txBody>
      </p:sp>
      <p:sp>
        <p:nvSpPr>
          <p:cNvPr id="22" name="5-Point Star 21">
            <a:extLst>
              <a:ext uri="{FF2B5EF4-FFF2-40B4-BE49-F238E27FC236}">
                <a16:creationId xmlns:a16="http://schemas.microsoft.com/office/drawing/2014/main" id="{A89E6563-41B4-C844-A047-BB578CD01ADE}"/>
              </a:ext>
            </a:extLst>
          </p:cNvPr>
          <p:cNvSpPr/>
          <p:nvPr/>
        </p:nvSpPr>
        <p:spPr>
          <a:xfrm>
            <a:off x="530361" y="4195627"/>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a:extLst>
              <a:ext uri="{FF2B5EF4-FFF2-40B4-BE49-F238E27FC236}">
                <a16:creationId xmlns:a16="http://schemas.microsoft.com/office/drawing/2014/main" id="{94D6A76C-33D6-E644-B57A-AF9A89B4737C}"/>
              </a:ext>
            </a:extLst>
          </p:cNvPr>
          <p:cNvSpPr/>
          <p:nvPr/>
        </p:nvSpPr>
        <p:spPr>
          <a:xfrm>
            <a:off x="699889" y="4195627"/>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a:extLst>
              <a:ext uri="{FF2B5EF4-FFF2-40B4-BE49-F238E27FC236}">
                <a16:creationId xmlns:a16="http://schemas.microsoft.com/office/drawing/2014/main" id="{CF96005A-DC84-0C44-A9FA-42FC1F97AF41}"/>
              </a:ext>
            </a:extLst>
          </p:cNvPr>
          <p:cNvSpPr/>
          <p:nvPr/>
        </p:nvSpPr>
        <p:spPr>
          <a:xfrm>
            <a:off x="869417" y="4195627"/>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a:extLst>
              <a:ext uri="{FF2B5EF4-FFF2-40B4-BE49-F238E27FC236}">
                <a16:creationId xmlns:a16="http://schemas.microsoft.com/office/drawing/2014/main" id="{4A5AA691-714F-B041-9AEA-CA9F5126583F}"/>
              </a:ext>
            </a:extLst>
          </p:cNvPr>
          <p:cNvSpPr/>
          <p:nvPr/>
        </p:nvSpPr>
        <p:spPr>
          <a:xfrm>
            <a:off x="1038945" y="4195627"/>
            <a:ext cx="185195" cy="162046"/>
          </a:xfrm>
          <a:prstGeom prst="star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B88695C7-C1A6-F849-88E0-0F49CCC3C21C}"/>
              </a:ext>
            </a:extLst>
          </p:cNvPr>
          <p:cNvPicPr>
            <a:picLocks noChangeAspect="1"/>
          </p:cNvPicPr>
          <p:nvPr/>
        </p:nvPicPr>
        <p:blipFill>
          <a:blip r:embed="rId2"/>
          <a:stretch>
            <a:fillRect/>
          </a:stretch>
        </p:blipFill>
        <p:spPr>
          <a:xfrm>
            <a:off x="2141083" y="1749990"/>
            <a:ext cx="656221" cy="656221"/>
          </a:xfrm>
          <a:prstGeom prst="rect">
            <a:avLst/>
          </a:prstGeom>
        </p:spPr>
      </p:pic>
      <p:pic>
        <p:nvPicPr>
          <p:cNvPr id="29" name="Picture 28">
            <a:extLst>
              <a:ext uri="{FF2B5EF4-FFF2-40B4-BE49-F238E27FC236}">
                <a16:creationId xmlns:a16="http://schemas.microsoft.com/office/drawing/2014/main" id="{0A218B55-658D-0848-850D-08A80EEC4900}"/>
              </a:ext>
            </a:extLst>
          </p:cNvPr>
          <p:cNvPicPr>
            <a:picLocks noChangeAspect="1"/>
          </p:cNvPicPr>
          <p:nvPr/>
        </p:nvPicPr>
        <p:blipFill>
          <a:blip r:embed="rId2"/>
          <a:stretch>
            <a:fillRect/>
          </a:stretch>
        </p:blipFill>
        <p:spPr>
          <a:xfrm>
            <a:off x="2129509" y="2468582"/>
            <a:ext cx="656221" cy="656221"/>
          </a:xfrm>
          <a:prstGeom prst="rect">
            <a:avLst/>
          </a:prstGeom>
        </p:spPr>
      </p:pic>
      <p:pic>
        <p:nvPicPr>
          <p:cNvPr id="30" name="Picture 29">
            <a:extLst>
              <a:ext uri="{FF2B5EF4-FFF2-40B4-BE49-F238E27FC236}">
                <a16:creationId xmlns:a16="http://schemas.microsoft.com/office/drawing/2014/main" id="{AEEDBEFA-9E76-3045-A232-94800CE0BDF8}"/>
              </a:ext>
            </a:extLst>
          </p:cNvPr>
          <p:cNvPicPr>
            <a:picLocks noChangeAspect="1"/>
          </p:cNvPicPr>
          <p:nvPr/>
        </p:nvPicPr>
        <p:blipFill>
          <a:blip r:embed="rId2"/>
          <a:stretch>
            <a:fillRect/>
          </a:stretch>
        </p:blipFill>
        <p:spPr>
          <a:xfrm>
            <a:off x="2141082" y="3931176"/>
            <a:ext cx="656221" cy="656221"/>
          </a:xfrm>
          <a:prstGeom prst="rect">
            <a:avLst/>
          </a:prstGeom>
        </p:spPr>
      </p:pic>
      <p:pic>
        <p:nvPicPr>
          <p:cNvPr id="31" name="Picture 30">
            <a:extLst>
              <a:ext uri="{FF2B5EF4-FFF2-40B4-BE49-F238E27FC236}">
                <a16:creationId xmlns:a16="http://schemas.microsoft.com/office/drawing/2014/main" id="{D41E522E-5DC0-CC4A-BC26-F1A08139C9F3}"/>
              </a:ext>
            </a:extLst>
          </p:cNvPr>
          <p:cNvPicPr>
            <a:picLocks noChangeAspect="1"/>
          </p:cNvPicPr>
          <p:nvPr/>
        </p:nvPicPr>
        <p:blipFill>
          <a:blip r:embed="rId2"/>
          <a:stretch>
            <a:fillRect/>
          </a:stretch>
        </p:blipFill>
        <p:spPr>
          <a:xfrm>
            <a:off x="2141083" y="3214160"/>
            <a:ext cx="656221" cy="656221"/>
          </a:xfrm>
          <a:prstGeom prst="rect">
            <a:avLst/>
          </a:prstGeom>
        </p:spPr>
      </p:pic>
      <p:sp>
        <p:nvSpPr>
          <p:cNvPr id="33" name="Rectangle 32">
            <a:extLst>
              <a:ext uri="{FF2B5EF4-FFF2-40B4-BE49-F238E27FC236}">
                <a16:creationId xmlns:a16="http://schemas.microsoft.com/office/drawing/2014/main" id="{1BF4A91A-AA0F-024B-872E-97C9B4C1B269}"/>
              </a:ext>
            </a:extLst>
          </p:cNvPr>
          <p:cNvSpPr/>
          <p:nvPr/>
        </p:nvSpPr>
        <p:spPr>
          <a:xfrm>
            <a:off x="2783603" y="1948509"/>
            <a:ext cx="3591671" cy="27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240 annual units (120 qualifying) </a:t>
            </a:r>
          </a:p>
        </p:txBody>
      </p:sp>
      <p:sp>
        <p:nvSpPr>
          <p:cNvPr id="34" name="Rectangle 33">
            <a:extLst>
              <a:ext uri="{FF2B5EF4-FFF2-40B4-BE49-F238E27FC236}">
                <a16:creationId xmlns:a16="http://schemas.microsoft.com/office/drawing/2014/main" id="{47ADBEB3-1A7F-9448-9F8B-DF7422B6A9CE}"/>
              </a:ext>
            </a:extLst>
          </p:cNvPr>
          <p:cNvSpPr/>
          <p:nvPr/>
        </p:nvSpPr>
        <p:spPr>
          <a:xfrm>
            <a:off x="2783603" y="2655664"/>
            <a:ext cx="3591671" cy="27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700 annual units (350 qualifying) </a:t>
            </a:r>
          </a:p>
        </p:txBody>
      </p:sp>
      <p:sp>
        <p:nvSpPr>
          <p:cNvPr id="35" name="Rectangle 34">
            <a:extLst>
              <a:ext uri="{FF2B5EF4-FFF2-40B4-BE49-F238E27FC236}">
                <a16:creationId xmlns:a16="http://schemas.microsoft.com/office/drawing/2014/main" id="{4D7EFAA7-2EFD-1549-9FC1-2E0637FF14C5}"/>
              </a:ext>
            </a:extLst>
          </p:cNvPr>
          <p:cNvSpPr/>
          <p:nvPr/>
        </p:nvSpPr>
        <p:spPr>
          <a:xfrm>
            <a:off x="2797303" y="3402232"/>
            <a:ext cx="3591671" cy="27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1600 annual units (800 qualifying) </a:t>
            </a:r>
          </a:p>
        </p:txBody>
      </p:sp>
      <p:sp>
        <p:nvSpPr>
          <p:cNvPr id="36" name="Rectangle 35">
            <a:extLst>
              <a:ext uri="{FF2B5EF4-FFF2-40B4-BE49-F238E27FC236}">
                <a16:creationId xmlns:a16="http://schemas.microsoft.com/office/drawing/2014/main" id="{E2628482-6E4D-DE49-805B-0EB10525AB02}"/>
              </a:ext>
            </a:extLst>
          </p:cNvPr>
          <p:cNvSpPr/>
          <p:nvPr/>
        </p:nvSpPr>
        <p:spPr>
          <a:xfrm>
            <a:off x="2783603" y="4129935"/>
            <a:ext cx="3591671" cy="278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2400 annual units (1200 qualifying) </a:t>
            </a:r>
          </a:p>
        </p:txBody>
      </p:sp>
      <p:sp>
        <p:nvSpPr>
          <p:cNvPr id="37" name="TextBox 36">
            <a:extLst>
              <a:ext uri="{FF2B5EF4-FFF2-40B4-BE49-F238E27FC236}">
                <a16:creationId xmlns:a16="http://schemas.microsoft.com/office/drawing/2014/main" id="{A2D25F0A-9E9F-6E4A-8002-04BCD049AB97}"/>
              </a:ext>
            </a:extLst>
          </p:cNvPr>
          <p:cNvSpPr txBox="1"/>
          <p:nvPr/>
        </p:nvSpPr>
        <p:spPr>
          <a:xfrm>
            <a:off x="6829878" y="2033668"/>
            <a:ext cx="4644724" cy="3139321"/>
          </a:xfrm>
          <a:prstGeom prst="rect">
            <a:avLst/>
          </a:prstGeom>
          <a:noFill/>
        </p:spPr>
        <p:txBody>
          <a:bodyPr wrap="square" rtlCol="0">
            <a:spAutoFit/>
          </a:bodyPr>
          <a:lstStyle/>
          <a:p>
            <a:r>
              <a:rPr lang="en-US" u="sng" dirty="0"/>
              <a:t>New and silver/gold dealers</a:t>
            </a:r>
            <a:r>
              <a:rPr lang="en-US" dirty="0"/>
              <a:t> </a:t>
            </a:r>
          </a:p>
          <a:p>
            <a:pPr marL="285750" indent="-285750">
              <a:buFont typeface="Arial" panose="020B0604020202020204" pitchFamily="34" charset="0"/>
              <a:buChar char="•"/>
            </a:pPr>
            <a:r>
              <a:rPr lang="en-US" dirty="0"/>
              <a:t>Purchase 1,600 units (800 qualifying)</a:t>
            </a:r>
          </a:p>
          <a:p>
            <a:r>
              <a:rPr lang="en-US" u="sng" dirty="0"/>
              <a:t>Existing dealers</a:t>
            </a:r>
          </a:p>
          <a:p>
            <a:pPr marL="285750" indent="-285750">
              <a:buFont typeface="Arial" panose="020B0604020202020204" pitchFamily="34" charset="0"/>
              <a:buChar char="•"/>
            </a:pPr>
            <a:r>
              <a:rPr lang="en-US" dirty="0"/>
              <a:t>Achieve  your levels</a:t>
            </a:r>
          </a:p>
          <a:p>
            <a:pPr marL="285750" indent="-285750">
              <a:buFont typeface="Arial" panose="020B0604020202020204" pitchFamily="34" charset="0"/>
              <a:buChar char="•"/>
            </a:pPr>
            <a:r>
              <a:rPr lang="en-US" dirty="0"/>
              <a:t>Meet or exceed last year’s total units</a:t>
            </a:r>
          </a:p>
          <a:p>
            <a:pPr marL="285750" indent="-285750">
              <a:buFont typeface="Arial" panose="020B0604020202020204" pitchFamily="34" charset="0"/>
              <a:buChar char="•"/>
            </a:pPr>
            <a:r>
              <a:rPr lang="en-US" dirty="0"/>
              <a:t>Platinum: </a:t>
            </a:r>
            <a:r>
              <a:rPr lang="en-CA" dirty="0">
                <a:solidFill>
                  <a:srgbClr val="000000"/>
                </a:solidFill>
              </a:rPr>
              <a:t>Grow in 2019 by 250 qualifying units vs 2018</a:t>
            </a:r>
          </a:p>
          <a:p>
            <a:pPr marL="285750" indent="-285750">
              <a:buFont typeface="Arial" panose="020B0604020202020204" pitchFamily="34" charset="0"/>
              <a:buChar char="•"/>
            </a:pPr>
            <a:r>
              <a:rPr lang="en-CA" dirty="0">
                <a:solidFill>
                  <a:srgbClr val="000000"/>
                </a:solidFill>
              </a:rPr>
              <a:t>Diamond: Grow in 2019 by 250 qualifying units vs 2018</a:t>
            </a:r>
          </a:p>
          <a:p>
            <a:endParaRPr lang="en-CA" dirty="0">
              <a:solidFill>
                <a:srgbClr val="000000"/>
              </a:solidFill>
            </a:endParaRPr>
          </a:p>
          <a:p>
            <a:r>
              <a:rPr lang="en-US" dirty="0"/>
              <a:t>  </a:t>
            </a:r>
          </a:p>
        </p:txBody>
      </p:sp>
      <p:sp>
        <p:nvSpPr>
          <p:cNvPr id="39" name="TextBox 38">
            <a:extLst>
              <a:ext uri="{FF2B5EF4-FFF2-40B4-BE49-F238E27FC236}">
                <a16:creationId xmlns:a16="http://schemas.microsoft.com/office/drawing/2014/main" id="{7E1AF694-8182-6B48-9A63-577F21158936}"/>
              </a:ext>
            </a:extLst>
          </p:cNvPr>
          <p:cNvSpPr txBox="1"/>
          <p:nvPr/>
        </p:nvSpPr>
        <p:spPr>
          <a:xfrm>
            <a:off x="6815138" y="1302178"/>
            <a:ext cx="4264696" cy="646331"/>
          </a:xfrm>
          <a:prstGeom prst="rect">
            <a:avLst/>
          </a:prstGeom>
          <a:noFill/>
        </p:spPr>
        <p:txBody>
          <a:bodyPr wrap="square" rtlCol="0">
            <a:spAutoFit/>
          </a:bodyPr>
          <a:lstStyle/>
          <a:p>
            <a:r>
              <a:rPr lang="en-US" b="1" dirty="0"/>
              <a:t>Trip to Mexico reward conditions </a:t>
            </a:r>
            <a:r>
              <a:rPr lang="en-US" dirty="0"/>
              <a:t>(based on projected annual purchase quantities):</a:t>
            </a:r>
          </a:p>
        </p:txBody>
      </p:sp>
      <p:pic>
        <p:nvPicPr>
          <p:cNvPr id="41" name="Picture 40">
            <a:extLst>
              <a:ext uri="{FF2B5EF4-FFF2-40B4-BE49-F238E27FC236}">
                <a16:creationId xmlns:a16="http://schemas.microsoft.com/office/drawing/2014/main" id="{2C31CAD4-09E3-C74B-8638-A1AEEC69569D}"/>
              </a:ext>
            </a:extLst>
          </p:cNvPr>
          <p:cNvPicPr>
            <a:picLocks noChangeAspect="1"/>
          </p:cNvPicPr>
          <p:nvPr/>
        </p:nvPicPr>
        <p:blipFill>
          <a:blip r:embed="rId3">
            <a:alphaModFix amt="33000"/>
          </a:blip>
          <a:stretch>
            <a:fillRect/>
          </a:stretch>
        </p:blipFill>
        <p:spPr>
          <a:xfrm>
            <a:off x="6845545" y="1934024"/>
            <a:ext cx="4501231" cy="2819177"/>
          </a:xfrm>
          <a:prstGeom prst="rect">
            <a:avLst/>
          </a:prstGeom>
          <a:ln>
            <a:solidFill>
              <a:schemeClr val="tx1"/>
            </a:solidFill>
          </a:ln>
        </p:spPr>
      </p:pic>
      <p:sp>
        <p:nvSpPr>
          <p:cNvPr id="42" name="TextBox 41">
            <a:extLst>
              <a:ext uri="{FF2B5EF4-FFF2-40B4-BE49-F238E27FC236}">
                <a16:creationId xmlns:a16="http://schemas.microsoft.com/office/drawing/2014/main" id="{97EE3635-0D16-4C46-B1A9-7C07975C0BF8}"/>
              </a:ext>
            </a:extLst>
          </p:cNvPr>
          <p:cNvSpPr txBox="1"/>
          <p:nvPr/>
        </p:nvSpPr>
        <p:spPr>
          <a:xfrm>
            <a:off x="773110" y="1200150"/>
            <a:ext cx="5602164" cy="369332"/>
          </a:xfrm>
          <a:prstGeom prst="rect">
            <a:avLst/>
          </a:prstGeom>
          <a:noFill/>
        </p:spPr>
        <p:txBody>
          <a:bodyPr wrap="square" rtlCol="0">
            <a:spAutoFit/>
          </a:bodyPr>
          <a:lstStyle/>
          <a:p>
            <a:r>
              <a:rPr lang="en-US" b="1" dirty="0"/>
              <a:t>4 levels of dealer incentives</a:t>
            </a:r>
          </a:p>
        </p:txBody>
      </p:sp>
      <p:sp>
        <p:nvSpPr>
          <p:cNvPr id="43" name="Rectangle 42">
            <a:extLst>
              <a:ext uri="{FF2B5EF4-FFF2-40B4-BE49-F238E27FC236}">
                <a16:creationId xmlns:a16="http://schemas.microsoft.com/office/drawing/2014/main" id="{57D4C630-0C32-9D48-8B46-2E53C92BE1AB}"/>
              </a:ext>
            </a:extLst>
          </p:cNvPr>
          <p:cNvSpPr/>
          <p:nvPr/>
        </p:nvSpPr>
        <p:spPr>
          <a:xfrm>
            <a:off x="301961" y="1618417"/>
            <a:ext cx="6241712" cy="3139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5E39138-4EA8-2B4E-A45B-A561DC8B1F15}"/>
              </a:ext>
            </a:extLst>
          </p:cNvPr>
          <p:cNvSpPr txBox="1"/>
          <p:nvPr/>
        </p:nvSpPr>
        <p:spPr>
          <a:xfrm>
            <a:off x="942638" y="4914721"/>
            <a:ext cx="10615553" cy="1200329"/>
          </a:xfrm>
          <a:prstGeom prst="rect">
            <a:avLst/>
          </a:prstGeom>
          <a:noFill/>
        </p:spPr>
        <p:txBody>
          <a:bodyPr wrap="square" rtlCol="0">
            <a:spAutoFit/>
          </a:bodyPr>
          <a:lstStyle/>
          <a:p>
            <a:r>
              <a:rPr lang="en-US" b="1" dirty="0"/>
              <a:t>Business problem</a:t>
            </a:r>
            <a:r>
              <a:rPr lang="en-US" dirty="0"/>
              <a:t>: </a:t>
            </a:r>
          </a:p>
          <a:p>
            <a:pPr marL="285750" indent="-285750">
              <a:buFont typeface="Arial" panose="020B0604020202020204" pitchFamily="34" charset="0"/>
              <a:buChar char="•"/>
            </a:pPr>
            <a:r>
              <a:rPr lang="en-US" dirty="0"/>
              <a:t>Estimate number of dealers who are likely to win the trip for accommodation arrangement</a:t>
            </a:r>
          </a:p>
          <a:p>
            <a:pPr marL="285750" indent="-285750">
              <a:buFont typeface="Arial" panose="020B0604020202020204" pitchFamily="34" charset="0"/>
              <a:buChar char="•"/>
            </a:pPr>
            <a:r>
              <a:rPr lang="en-US" dirty="0"/>
              <a:t>Make other dealers aware how far away they are from winning the trip</a:t>
            </a:r>
          </a:p>
          <a:p>
            <a:r>
              <a:rPr lang="en-US" b="1" dirty="0"/>
              <a:t>Solution</a:t>
            </a:r>
            <a:r>
              <a:rPr lang="en-US" dirty="0"/>
              <a:t>: Forecast annual purchase unit volumes for all dealers and potential candidates to winners</a:t>
            </a:r>
          </a:p>
        </p:txBody>
      </p:sp>
    </p:spTree>
    <p:extLst>
      <p:ext uri="{BB962C8B-B14F-4D97-AF65-F5344CB8AC3E}">
        <p14:creationId xmlns:p14="http://schemas.microsoft.com/office/powerpoint/2010/main" val="2617318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24">
            <a:extLst>
              <a:ext uri="{FF2B5EF4-FFF2-40B4-BE49-F238E27FC236}">
                <a16:creationId xmlns:a16="http://schemas.microsoft.com/office/drawing/2014/main" id="{9B9C015D-B1F6-6F47-B8F8-D0E917D1F087}"/>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Outline</a:t>
            </a:r>
          </a:p>
        </p:txBody>
      </p:sp>
      <p:cxnSp>
        <p:nvCxnSpPr>
          <p:cNvPr id="84" name="Straight Connector 83">
            <a:extLst>
              <a:ext uri="{FF2B5EF4-FFF2-40B4-BE49-F238E27FC236}">
                <a16:creationId xmlns:a16="http://schemas.microsoft.com/office/drawing/2014/main" id="{691D7716-E28E-A549-A201-BE43FE06B208}"/>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AEA18E9-84B8-D84F-A1C3-FB1C6341D5AC}"/>
              </a:ext>
            </a:extLst>
          </p:cNvPr>
          <p:cNvSpPr txBox="1"/>
          <p:nvPr/>
        </p:nvSpPr>
        <p:spPr>
          <a:xfrm>
            <a:off x="550333" y="1250131"/>
            <a:ext cx="7044267" cy="369331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CA" dirty="0"/>
              <a:t>Why accuracy of forecasting matters</a:t>
            </a:r>
          </a:p>
          <a:p>
            <a:pPr marL="285750" indent="-285750">
              <a:lnSpc>
                <a:spcPct val="200000"/>
              </a:lnSpc>
              <a:buFont typeface="Arial" panose="020B0604020202020204" pitchFamily="34" charset="0"/>
              <a:buChar char="•"/>
            </a:pPr>
            <a:r>
              <a:rPr lang="en-CA" dirty="0"/>
              <a:t>Driving factors of efficient and accurate forecasting</a:t>
            </a:r>
          </a:p>
          <a:p>
            <a:pPr marL="285750" indent="-285750">
              <a:lnSpc>
                <a:spcPct val="200000"/>
              </a:lnSpc>
              <a:buFont typeface="Arial" panose="020B0604020202020204" pitchFamily="34" charset="0"/>
              <a:buChar char="•"/>
            </a:pPr>
            <a:r>
              <a:rPr lang="en-CA" dirty="0"/>
              <a:t>Short- and long-term forecasting of target KPI metrics</a:t>
            </a:r>
          </a:p>
          <a:p>
            <a:pPr marL="285750" indent="-285750">
              <a:lnSpc>
                <a:spcPct val="200000"/>
              </a:lnSpc>
              <a:buFont typeface="Arial" panose="020B0604020202020204" pitchFamily="34" charset="0"/>
              <a:buChar char="•"/>
            </a:pPr>
            <a:r>
              <a:rPr lang="en-CA" dirty="0"/>
              <a:t>Estimation of sales lift due to promotional programs </a:t>
            </a:r>
          </a:p>
          <a:p>
            <a:pPr marL="285750" indent="-285750">
              <a:lnSpc>
                <a:spcPct val="200000"/>
              </a:lnSpc>
              <a:buFont typeface="Arial" panose="020B0604020202020204" pitchFamily="34" charset="0"/>
              <a:buChar char="•"/>
            </a:pPr>
            <a:r>
              <a:rPr lang="en-CA" dirty="0"/>
              <a:t> Prediction of reward winners based on purchasing behaviour analysis</a:t>
            </a:r>
          </a:p>
          <a:p>
            <a:pPr marL="285750" indent="-285750">
              <a:lnSpc>
                <a:spcPct val="200000"/>
              </a:lnSpc>
              <a:buFont typeface="Arial" panose="020B0604020202020204" pitchFamily="34" charset="0"/>
              <a:buChar char="•"/>
            </a:pPr>
            <a:r>
              <a:rPr lang="en-CA" dirty="0"/>
              <a:t>Conclusions</a:t>
            </a:r>
          </a:p>
          <a:p>
            <a:endParaRPr lang="en-US" dirty="0"/>
          </a:p>
        </p:txBody>
      </p:sp>
      <p:pic>
        <p:nvPicPr>
          <p:cNvPr id="6" name="Picture 5">
            <a:extLst>
              <a:ext uri="{FF2B5EF4-FFF2-40B4-BE49-F238E27FC236}">
                <a16:creationId xmlns:a16="http://schemas.microsoft.com/office/drawing/2014/main" id="{30013FAD-382D-AB48-A3DD-15DF6D494773}"/>
              </a:ext>
            </a:extLst>
          </p:cNvPr>
          <p:cNvPicPr>
            <a:picLocks noChangeAspect="1"/>
          </p:cNvPicPr>
          <p:nvPr/>
        </p:nvPicPr>
        <p:blipFill rotWithShape="1">
          <a:blip r:embed="rId2"/>
          <a:srcRect l="3306" t="2590" r="4128" b="2624"/>
          <a:stretch/>
        </p:blipFill>
        <p:spPr>
          <a:xfrm>
            <a:off x="7793566" y="1083841"/>
            <a:ext cx="3848101" cy="4025900"/>
          </a:xfrm>
          <a:prstGeom prst="rect">
            <a:avLst/>
          </a:prstGeom>
        </p:spPr>
      </p:pic>
      <p:sp>
        <p:nvSpPr>
          <p:cNvPr id="7" name="TextBox 6">
            <a:extLst>
              <a:ext uri="{FF2B5EF4-FFF2-40B4-BE49-F238E27FC236}">
                <a16:creationId xmlns:a16="http://schemas.microsoft.com/office/drawing/2014/main" id="{C502CA80-D7D9-FA4A-95CC-57F3EE0C9C91}"/>
              </a:ext>
            </a:extLst>
          </p:cNvPr>
          <p:cNvSpPr txBox="1"/>
          <p:nvPr/>
        </p:nvSpPr>
        <p:spPr>
          <a:xfrm>
            <a:off x="550333" y="5842000"/>
            <a:ext cx="4343400" cy="338554"/>
          </a:xfrm>
          <a:prstGeom prst="rect">
            <a:avLst/>
          </a:prstGeom>
          <a:noFill/>
        </p:spPr>
        <p:txBody>
          <a:bodyPr wrap="square" rtlCol="0">
            <a:spAutoFit/>
          </a:bodyPr>
          <a:lstStyle/>
          <a:p>
            <a:r>
              <a:rPr lang="en-US" sz="1600" dirty="0"/>
              <a:t>KPI – Key Performance Indicator</a:t>
            </a:r>
          </a:p>
        </p:txBody>
      </p:sp>
    </p:spTree>
    <p:extLst>
      <p:ext uri="{BB962C8B-B14F-4D97-AF65-F5344CB8AC3E}">
        <p14:creationId xmlns:p14="http://schemas.microsoft.com/office/powerpoint/2010/main" val="3401319508"/>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1485C8-E83B-2A42-B71E-65E12514373D}"/>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4">
            <a:extLst>
              <a:ext uri="{FF2B5EF4-FFF2-40B4-BE49-F238E27FC236}">
                <a16:creationId xmlns:a16="http://schemas.microsoft.com/office/drawing/2014/main" id="{C66C0028-BE54-FB44-888D-DBDE3AFE5062}"/>
              </a:ext>
            </a:extLst>
          </p:cNvPr>
          <p:cNvSpPr txBox="1">
            <a:spLocks/>
          </p:cNvSpPr>
          <p:nvPr/>
        </p:nvSpPr>
        <p:spPr>
          <a:xfrm>
            <a:off x="855133" y="402013"/>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Learning dealer purchasing patterns from historic data</a:t>
            </a:r>
          </a:p>
        </p:txBody>
      </p:sp>
      <p:pic>
        <p:nvPicPr>
          <p:cNvPr id="5" name="Picture 4">
            <a:extLst>
              <a:ext uri="{FF2B5EF4-FFF2-40B4-BE49-F238E27FC236}">
                <a16:creationId xmlns:a16="http://schemas.microsoft.com/office/drawing/2014/main" id="{56FBCEB7-4D19-1E4E-B701-8A4AE1820312}"/>
              </a:ext>
            </a:extLst>
          </p:cNvPr>
          <p:cNvPicPr>
            <a:picLocks noChangeAspect="1"/>
          </p:cNvPicPr>
          <p:nvPr/>
        </p:nvPicPr>
        <p:blipFill>
          <a:blip r:embed="rId3"/>
          <a:stretch>
            <a:fillRect/>
          </a:stretch>
        </p:blipFill>
        <p:spPr>
          <a:xfrm>
            <a:off x="83128" y="1030185"/>
            <a:ext cx="6213759" cy="2663039"/>
          </a:xfrm>
          <a:prstGeom prst="rect">
            <a:avLst/>
          </a:prstGeom>
        </p:spPr>
      </p:pic>
      <p:pic>
        <p:nvPicPr>
          <p:cNvPr id="7" name="Picture 6">
            <a:extLst>
              <a:ext uri="{FF2B5EF4-FFF2-40B4-BE49-F238E27FC236}">
                <a16:creationId xmlns:a16="http://schemas.microsoft.com/office/drawing/2014/main" id="{D7342F6C-2781-0F44-9EBD-156B7A849D60}"/>
              </a:ext>
            </a:extLst>
          </p:cNvPr>
          <p:cNvPicPr>
            <a:picLocks noChangeAspect="1"/>
          </p:cNvPicPr>
          <p:nvPr/>
        </p:nvPicPr>
        <p:blipFill>
          <a:blip r:embed="rId4"/>
          <a:stretch>
            <a:fillRect/>
          </a:stretch>
        </p:blipFill>
        <p:spPr>
          <a:xfrm>
            <a:off x="83128" y="3530788"/>
            <a:ext cx="6213759" cy="2663039"/>
          </a:xfrm>
          <a:prstGeom prst="rect">
            <a:avLst/>
          </a:prstGeom>
        </p:spPr>
      </p:pic>
      <p:pic>
        <p:nvPicPr>
          <p:cNvPr id="9" name="Picture 8">
            <a:extLst>
              <a:ext uri="{FF2B5EF4-FFF2-40B4-BE49-F238E27FC236}">
                <a16:creationId xmlns:a16="http://schemas.microsoft.com/office/drawing/2014/main" id="{AA9429DE-CEB2-924D-B787-4C352A98679F}"/>
              </a:ext>
            </a:extLst>
          </p:cNvPr>
          <p:cNvPicPr>
            <a:picLocks noChangeAspect="1"/>
          </p:cNvPicPr>
          <p:nvPr/>
        </p:nvPicPr>
        <p:blipFill>
          <a:blip r:embed="rId5"/>
          <a:stretch>
            <a:fillRect/>
          </a:stretch>
        </p:blipFill>
        <p:spPr>
          <a:xfrm>
            <a:off x="5811985" y="1030185"/>
            <a:ext cx="6296887" cy="2642043"/>
          </a:xfrm>
          <a:prstGeom prst="rect">
            <a:avLst/>
          </a:prstGeom>
        </p:spPr>
      </p:pic>
      <p:pic>
        <p:nvPicPr>
          <p:cNvPr id="11" name="Picture 10">
            <a:extLst>
              <a:ext uri="{FF2B5EF4-FFF2-40B4-BE49-F238E27FC236}">
                <a16:creationId xmlns:a16="http://schemas.microsoft.com/office/drawing/2014/main" id="{E93ECABE-45A7-754C-BEB2-B4690B554918}"/>
              </a:ext>
            </a:extLst>
          </p:cNvPr>
          <p:cNvPicPr>
            <a:picLocks noChangeAspect="1"/>
          </p:cNvPicPr>
          <p:nvPr/>
        </p:nvPicPr>
        <p:blipFill>
          <a:blip r:embed="rId6"/>
          <a:stretch>
            <a:fillRect/>
          </a:stretch>
        </p:blipFill>
        <p:spPr>
          <a:xfrm>
            <a:off x="5811985" y="3512974"/>
            <a:ext cx="6296887" cy="2698666"/>
          </a:xfrm>
          <a:prstGeom prst="rect">
            <a:avLst/>
          </a:prstGeom>
        </p:spPr>
      </p:pic>
      <p:sp>
        <p:nvSpPr>
          <p:cNvPr id="12" name="TextBox 11">
            <a:extLst>
              <a:ext uri="{FF2B5EF4-FFF2-40B4-BE49-F238E27FC236}">
                <a16:creationId xmlns:a16="http://schemas.microsoft.com/office/drawing/2014/main" id="{6BD7E2B2-CC30-D048-9AEE-6361DF56726A}"/>
              </a:ext>
            </a:extLst>
          </p:cNvPr>
          <p:cNvSpPr txBox="1"/>
          <p:nvPr/>
        </p:nvSpPr>
        <p:spPr>
          <a:xfrm>
            <a:off x="855136" y="1372876"/>
            <a:ext cx="2097664" cy="468624"/>
          </a:xfrm>
          <a:prstGeom prst="rect">
            <a:avLst/>
          </a:prstGeom>
          <a:noFill/>
        </p:spPr>
        <p:txBody>
          <a:bodyPr wrap="square" rtlCol="0">
            <a:spAutoFit/>
          </a:bodyPr>
          <a:lstStyle/>
          <a:p>
            <a:r>
              <a:rPr lang="en-US" sz="1200" dirty="0"/>
              <a:t>Recurring pattern with increasing trend </a:t>
            </a:r>
          </a:p>
        </p:txBody>
      </p:sp>
      <p:sp>
        <p:nvSpPr>
          <p:cNvPr id="13" name="TextBox 12">
            <a:extLst>
              <a:ext uri="{FF2B5EF4-FFF2-40B4-BE49-F238E27FC236}">
                <a16:creationId xmlns:a16="http://schemas.microsoft.com/office/drawing/2014/main" id="{E5E3A77C-D85C-E64E-AD43-9E1E36FE8FEC}"/>
              </a:ext>
            </a:extLst>
          </p:cNvPr>
          <p:cNvSpPr txBox="1"/>
          <p:nvPr/>
        </p:nvSpPr>
        <p:spPr>
          <a:xfrm>
            <a:off x="855133" y="4052452"/>
            <a:ext cx="3265605" cy="276999"/>
          </a:xfrm>
          <a:prstGeom prst="rect">
            <a:avLst/>
          </a:prstGeom>
          <a:noFill/>
        </p:spPr>
        <p:txBody>
          <a:bodyPr wrap="square" rtlCol="0">
            <a:spAutoFit/>
          </a:bodyPr>
          <a:lstStyle/>
          <a:p>
            <a:r>
              <a:rPr lang="en-US" sz="1200" dirty="0"/>
              <a:t>Steady pattern with isolated spike</a:t>
            </a:r>
          </a:p>
        </p:txBody>
      </p:sp>
      <p:cxnSp>
        <p:nvCxnSpPr>
          <p:cNvPr id="15" name="Straight Connector 14">
            <a:extLst>
              <a:ext uri="{FF2B5EF4-FFF2-40B4-BE49-F238E27FC236}">
                <a16:creationId xmlns:a16="http://schemas.microsoft.com/office/drawing/2014/main" id="{C4023BBC-9FD9-034C-94D9-F466B8FAE9CE}"/>
              </a:ext>
            </a:extLst>
          </p:cNvPr>
          <p:cNvCxnSpPr>
            <a:cxnSpLocks/>
          </p:cNvCxnSpPr>
          <p:nvPr/>
        </p:nvCxnSpPr>
        <p:spPr>
          <a:xfrm flipV="1">
            <a:off x="4000501" y="1360191"/>
            <a:ext cx="0" cy="17544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88A6DFD-7B77-CA40-A389-CD49CAD3D0FF}"/>
              </a:ext>
            </a:extLst>
          </p:cNvPr>
          <p:cNvCxnSpPr>
            <a:cxnSpLocks/>
          </p:cNvCxnSpPr>
          <p:nvPr/>
        </p:nvCxnSpPr>
        <p:spPr>
          <a:xfrm flipV="1">
            <a:off x="4652963" y="1360191"/>
            <a:ext cx="0" cy="17544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EC50A12-1F05-8B45-BEA6-B27FB5EC7642}"/>
              </a:ext>
            </a:extLst>
          </p:cNvPr>
          <p:cNvCxnSpPr/>
          <p:nvPr/>
        </p:nvCxnSpPr>
        <p:spPr>
          <a:xfrm flipV="1">
            <a:off x="3067051" y="1372876"/>
            <a:ext cx="0" cy="172526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2916AD5-61B4-704E-9114-793B876B688F}"/>
              </a:ext>
            </a:extLst>
          </p:cNvPr>
          <p:cNvCxnSpPr>
            <a:cxnSpLocks/>
          </p:cNvCxnSpPr>
          <p:nvPr/>
        </p:nvCxnSpPr>
        <p:spPr>
          <a:xfrm flipV="1">
            <a:off x="3738564" y="1372876"/>
            <a:ext cx="0" cy="174179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4A76D05-797B-C84E-974D-6AA1A9EC95D5}"/>
              </a:ext>
            </a:extLst>
          </p:cNvPr>
          <p:cNvSpPr txBox="1"/>
          <p:nvPr/>
        </p:nvSpPr>
        <p:spPr>
          <a:xfrm>
            <a:off x="6592222" y="1348966"/>
            <a:ext cx="1572020" cy="646331"/>
          </a:xfrm>
          <a:prstGeom prst="rect">
            <a:avLst/>
          </a:prstGeom>
          <a:noFill/>
        </p:spPr>
        <p:txBody>
          <a:bodyPr wrap="square" rtlCol="0">
            <a:spAutoFit/>
          </a:bodyPr>
          <a:lstStyle/>
          <a:p>
            <a:r>
              <a:rPr lang="en-US" sz="1200" dirty="0"/>
              <a:t>Recurring pattern with varying spike height </a:t>
            </a:r>
          </a:p>
        </p:txBody>
      </p:sp>
      <p:cxnSp>
        <p:nvCxnSpPr>
          <p:cNvPr id="24" name="Straight Connector 23">
            <a:extLst>
              <a:ext uri="{FF2B5EF4-FFF2-40B4-BE49-F238E27FC236}">
                <a16:creationId xmlns:a16="http://schemas.microsoft.com/office/drawing/2014/main" id="{D8F02018-30C8-2C4A-8350-506D3F035469}"/>
              </a:ext>
            </a:extLst>
          </p:cNvPr>
          <p:cNvCxnSpPr/>
          <p:nvPr/>
        </p:nvCxnSpPr>
        <p:spPr>
          <a:xfrm flipV="1">
            <a:off x="6962775" y="1389413"/>
            <a:ext cx="0" cy="172526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E79154-4F7F-4E4B-9173-0DEA0779E67C}"/>
              </a:ext>
            </a:extLst>
          </p:cNvPr>
          <p:cNvCxnSpPr>
            <a:cxnSpLocks/>
          </p:cNvCxnSpPr>
          <p:nvPr/>
        </p:nvCxnSpPr>
        <p:spPr>
          <a:xfrm flipV="1">
            <a:off x="8448676" y="1392927"/>
            <a:ext cx="0" cy="174179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278B15-41B1-7741-825D-8C61DA6E5AA6}"/>
              </a:ext>
            </a:extLst>
          </p:cNvPr>
          <p:cNvCxnSpPr>
            <a:cxnSpLocks/>
          </p:cNvCxnSpPr>
          <p:nvPr/>
        </p:nvCxnSpPr>
        <p:spPr>
          <a:xfrm flipV="1">
            <a:off x="9986962" y="1372876"/>
            <a:ext cx="0" cy="177181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9509B10-5624-574E-B588-63DAFC4255F9}"/>
              </a:ext>
            </a:extLst>
          </p:cNvPr>
          <p:cNvSpPr txBox="1"/>
          <p:nvPr/>
        </p:nvSpPr>
        <p:spPr>
          <a:xfrm>
            <a:off x="6592571" y="3849237"/>
            <a:ext cx="1632803" cy="276999"/>
          </a:xfrm>
          <a:prstGeom prst="rect">
            <a:avLst/>
          </a:prstGeom>
          <a:noFill/>
        </p:spPr>
        <p:txBody>
          <a:bodyPr wrap="square" rtlCol="0">
            <a:spAutoFit/>
          </a:bodyPr>
          <a:lstStyle/>
          <a:p>
            <a:r>
              <a:rPr lang="en-US" sz="1200" dirty="0"/>
              <a:t>Random pattern</a:t>
            </a:r>
          </a:p>
        </p:txBody>
      </p:sp>
      <p:sp>
        <p:nvSpPr>
          <p:cNvPr id="29" name="TextBox 28">
            <a:extLst>
              <a:ext uri="{FF2B5EF4-FFF2-40B4-BE49-F238E27FC236}">
                <a16:creationId xmlns:a16="http://schemas.microsoft.com/office/drawing/2014/main" id="{825B765E-8CD2-C842-A229-2E878BFF3C53}"/>
              </a:ext>
            </a:extLst>
          </p:cNvPr>
          <p:cNvSpPr txBox="1"/>
          <p:nvPr/>
        </p:nvSpPr>
        <p:spPr>
          <a:xfrm rot="16200000">
            <a:off x="-281881" y="4632768"/>
            <a:ext cx="1776185" cy="276999"/>
          </a:xfrm>
          <a:prstGeom prst="rect">
            <a:avLst/>
          </a:prstGeom>
          <a:noFill/>
        </p:spPr>
        <p:txBody>
          <a:bodyPr wrap="square" rtlCol="0">
            <a:spAutoFit/>
          </a:bodyPr>
          <a:lstStyle/>
          <a:p>
            <a:r>
              <a:rPr lang="en-US" sz="1200" dirty="0"/>
              <a:t>Purchased unit quantity</a:t>
            </a:r>
          </a:p>
        </p:txBody>
      </p:sp>
      <p:sp>
        <p:nvSpPr>
          <p:cNvPr id="30" name="TextBox 29">
            <a:extLst>
              <a:ext uri="{FF2B5EF4-FFF2-40B4-BE49-F238E27FC236}">
                <a16:creationId xmlns:a16="http://schemas.microsoft.com/office/drawing/2014/main" id="{A587B3ED-F960-0445-8FFC-7AC699779D7E}"/>
              </a:ext>
            </a:extLst>
          </p:cNvPr>
          <p:cNvSpPr txBox="1"/>
          <p:nvPr/>
        </p:nvSpPr>
        <p:spPr>
          <a:xfrm rot="16200000">
            <a:off x="-271031" y="2141988"/>
            <a:ext cx="1754486" cy="276999"/>
          </a:xfrm>
          <a:prstGeom prst="rect">
            <a:avLst/>
          </a:prstGeom>
          <a:noFill/>
        </p:spPr>
        <p:txBody>
          <a:bodyPr wrap="square" rtlCol="0">
            <a:spAutoFit/>
          </a:bodyPr>
          <a:lstStyle/>
          <a:p>
            <a:r>
              <a:rPr lang="en-US" sz="1200" dirty="0"/>
              <a:t>Purchased unit quantity</a:t>
            </a:r>
          </a:p>
        </p:txBody>
      </p:sp>
      <p:sp>
        <p:nvSpPr>
          <p:cNvPr id="4" name="Rectangle 3">
            <a:extLst>
              <a:ext uri="{FF2B5EF4-FFF2-40B4-BE49-F238E27FC236}">
                <a16:creationId xmlns:a16="http://schemas.microsoft.com/office/drawing/2014/main" id="{D8DC22DA-B682-4846-B4CA-2413B78DDE7F}"/>
              </a:ext>
            </a:extLst>
          </p:cNvPr>
          <p:cNvSpPr/>
          <p:nvPr/>
        </p:nvSpPr>
        <p:spPr>
          <a:xfrm>
            <a:off x="3067052" y="3384000"/>
            <a:ext cx="360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0194239-C99A-E646-9868-34C2EC141003}"/>
              </a:ext>
            </a:extLst>
          </p:cNvPr>
          <p:cNvSpPr/>
          <p:nvPr/>
        </p:nvSpPr>
        <p:spPr>
          <a:xfrm>
            <a:off x="3010007" y="5903114"/>
            <a:ext cx="360000" cy="17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68CFFE3-2400-CF40-A2BA-51600F8BAF76}"/>
              </a:ext>
            </a:extLst>
          </p:cNvPr>
          <p:cNvSpPr/>
          <p:nvPr/>
        </p:nvSpPr>
        <p:spPr>
          <a:xfrm>
            <a:off x="8842879" y="3348000"/>
            <a:ext cx="360000" cy="17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C8355EA-6200-A54A-9E34-206A7281AAB2}"/>
              </a:ext>
            </a:extLst>
          </p:cNvPr>
          <p:cNvSpPr/>
          <p:nvPr/>
        </p:nvSpPr>
        <p:spPr>
          <a:xfrm>
            <a:off x="8842879" y="5903113"/>
            <a:ext cx="360000" cy="177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7C0774E-3793-D54E-9EC4-7265F6CA0045}"/>
              </a:ext>
            </a:extLst>
          </p:cNvPr>
          <p:cNvSpPr txBox="1"/>
          <p:nvPr/>
        </p:nvSpPr>
        <p:spPr>
          <a:xfrm>
            <a:off x="8764948" y="5818604"/>
            <a:ext cx="635000" cy="285264"/>
          </a:xfrm>
          <a:prstGeom prst="rect">
            <a:avLst/>
          </a:prstGeom>
          <a:noFill/>
        </p:spPr>
        <p:txBody>
          <a:bodyPr wrap="square" rtlCol="0">
            <a:spAutoFit/>
          </a:bodyPr>
          <a:lstStyle/>
          <a:p>
            <a:r>
              <a:rPr lang="en-US" sz="1200" dirty="0"/>
              <a:t>month</a:t>
            </a:r>
          </a:p>
        </p:txBody>
      </p:sp>
      <p:sp>
        <p:nvSpPr>
          <p:cNvPr id="32" name="TextBox 31">
            <a:extLst>
              <a:ext uri="{FF2B5EF4-FFF2-40B4-BE49-F238E27FC236}">
                <a16:creationId xmlns:a16="http://schemas.microsoft.com/office/drawing/2014/main" id="{D84E23A1-17D0-994C-B10A-0BE7A70E38EB}"/>
              </a:ext>
            </a:extLst>
          </p:cNvPr>
          <p:cNvSpPr txBox="1"/>
          <p:nvPr/>
        </p:nvSpPr>
        <p:spPr>
          <a:xfrm>
            <a:off x="8791029" y="3313368"/>
            <a:ext cx="635000" cy="285264"/>
          </a:xfrm>
          <a:prstGeom prst="rect">
            <a:avLst/>
          </a:prstGeom>
          <a:noFill/>
        </p:spPr>
        <p:txBody>
          <a:bodyPr wrap="square" rtlCol="0">
            <a:spAutoFit/>
          </a:bodyPr>
          <a:lstStyle/>
          <a:p>
            <a:r>
              <a:rPr lang="en-US" sz="1200" dirty="0"/>
              <a:t>month</a:t>
            </a:r>
          </a:p>
        </p:txBody>
      </p:sp>
      <p:sp>
        <p:nvSpPr>
          <p:cNvPr id="33" name="TextBox 32">
            <a:extLst>
              <a:ext uri="{FF2B5EF4-FFF2-40B4-BE49-F238E27FC236}">
                <a16:creationId xmlns:a16="http://schemas.microsoft.com/office/drawing/2014/main" id="{FDACFB2F-DDA7-CC45-8818-C0CD8E27FB93}"/>
              </a:ext>
            </a:extLst>
          </p:cNvPr>
          <p:cNvSpPr txBox="1"/>
          <p:nvPr/>
        </p:nvSpPr>
        <p:spPr>
          <a:xfrm>
            <a:off x="2792052" y="5818604"/>
            <a:ext cx="635000" cy="285264"/>
          </a:xfrm>
          <a:prstGeom prst="rect">
            <a:avLst/>
          </a:prstGeom>
          <a:noFill/>
        </p:spPr>
        <p:txBody>
          <a:bodyPr wrap="square" rtlCol="0">
            <a:spAutoFit/>
          </a:bodyPr>
          <a:lstStyle/>
          <a:p>
            <a:r>
              <a:rPr lang="en-US" sz="1200" dirty="0"/>
              <a:t>month</a:t>
            </a:r>
          </a:p>
        </p:txBody>
      </p:sp>
      <p:sp>
        <p:nvSpPr>
          <p:cNvPr id="34" name="TextBox 33">
            <a:extLst>
              <a:ext uri="{FF2B5EF4-FFF2-40B4-BE49-F238E27FC236}">
                <a16:creationId xmlns:a16="http://schemas.microsoft.com/office/drawing/2014/main" id="{7D93A3CF-D1D5-FC41-901D-DAE9B83B15DC}"/>
              </a:ext>
            </a:extLst>
          </p:cNvPr>
          <p:cNvSpPr txBox="1"/>
          <p:nvPr/>
        </p:nvSpPr>
        <p:spPr>
          <a:xfrm>
            <a:off x="2779045" y="3313368"/>
            <a:ext cx="635000" cy="285264"/>
          </a:xfrm>
          <a:prstGeom prst="rect">
            <a:avLst/>
          </a:prstGeom>
          <a:noFill/>
        </p:spPr>
        <p:txBody>
          <a:bodyPr wrap="square" rtlCol="0">
            <a:spAutoFit/>
          </a:bodyPr>
          <a:lstStyle/>
          <a:p>
            <a:r>
              <a:rPr lang="en-US" sz="1200" dirty="0"/>
              <a:t>month</a:t>
            </a:r>
          </a:p>
        </p:txBody>
      </p:sp>
    </p:spTree>
    <p:extLst>
      <p:ext uri="{BB962C8B-B14F-4D97-AF65-F5344CB8AC3E}">
        <p14:creationId xmlns:p14="http://schemas.microsoft.com/office/powerpoint/2010/main" val="344254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90307CA-F163-6947-A8E9-7C6554EE7284}"/>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4">
            <a:extLst>
              <a:ext uri="{FF2B5EF4-FFF2-40B4-BE49-F238E27FC236}">
                <a16:creationId xmlns:a16="http://schemas.microsoft.com/office/drawing/2014/main" id="{848A484A-4399-894A-A2DC-9C394503B633}"/>
              </a:ext>
            </a:extLst>
          </p:cNvPr>
          <p:cNvSpPr txBox="1">
            <a:spLocks/>
          </p:cNvSpPr>
          <p:nvPr/>
        </p:nvSpPr>
        <p:spPr>
          <a:xfrm>
            <a:off x="855133" y="402013"/>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Accuracy estimation and interpretation</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30AE678-FC41-A148-AC22-DBF78A37471B}"/>
                  </a:ext>
                </a:extLst>
              </p:cNvPr>
              <p:cNvSpPr/>
              <p:nvPr/>
            </p:nvSpPr>
            <p:spPr>
              <a:xfrm>
                <a:off x="676275" y="1089996"/>
                <a:ext cx="3473793" cy="809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Roll 4 months back in time</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𝑡</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a:t>
                </a:r>
                <a14:m>
                  <m:oMath xmlns:m="http://schemas.openxmlformats.org/officeDocument/2006/math">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 </m:t>
                        </m:r>
                        <m:r>
                          <a:rPr lang="en-US" b="0" i="1" dirty="0" smtClean="0">
                            <a:latin typeface="Cambria Math" panose="02040503050406030204" pitchFamily="18" charset="0"/>
                          </a:rPr>
                          <m:t>𝑡</m:t>
                        </m:r>
                      </m:e>
                      <m:sub>
                        <m:r>
                          <a:rPr lang="en-US" b="0" i="1" dirty="0" smtClean="0">
                            <a:latin typeface="Cambria Math" panose="02040503050406030204" pitchFamily="18" charset="0"/>
                          </a:rPr>
                          <m:t>𝑘</m:t>
                        </m:r>
                        <m:r>
                          <a:rPr lang="en-US" b="0" i="1" dirty="0" smtClean="0">
                            <a:latin typeface="Cambria Math" panose="02040503050406030204" pitchFamily="18" charset="0"/>
                          </a:rPr>
                          <m:t>−2</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r>
                          <a:rPr lang="en-US" b="0" i="1" smtClean="0">
                            <a:latin typeface="Cambria Math" panose="02040503050406030204" pitchFamily="18" charset="0"/>
                          </a:rPr>
                          <m:t>−3</m:t>
                        </m:r>
                      </m:sub>
                    </m:sSub>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𝑘</m:t>
                        </m:r>
                        <m:r>
                          <a:rPr lang="en-US" b="0" i="1" smtClean="0">
                            <a:latin typeface="Cambria Math" panose="02040503050406030204" pitchFamily="18" charset="0"/>
                          </a:rPr>
                          <m:t>−4</m:t>
                        </m:r>
                      </m:sub>
                    </m:sSub>
                  </m:oMath>
                </a14:m>
                <a:endParaRPr lang="en-US" dirty="0"/>
              </a:p>
            </p:txBody>
          </p:sp>
        </mc:Choice>
        <mc:Fallback xmlns="">
          <p:sp>
            <p:nvSpPr>
              <p:cNvPr id="8" name="Rectangle 7">
                <a:extLst>
                  <a:ext uri="{FF2B5EF4-FFF2-40B4-BE49-F238E27FC236}">
                    <a16:creationId xmlns:a16="http://schemas.microsoft.com/office/drawing/2014/main" id="{130AE678-FC41-A148-AC22-DBF78A37471B}"/>
                  </a:ext>
                </a:extLst>
              </p:cNvPr>
              <p:cNvSpPr>
                <a:spLocks noRot="1" noChangeAspect="1" noMove="1" noResize="1" noEditPoints="1" noAdjustHandles="1" noChangeArrowheads="1" noChangeShapeType="1" noTextEdit="1"/>
              </p:cNvSpPr>
              <p:nvPr/>
            </p:nvSpPr>
            <p:spPr>
              <a:xfrm>
                <a:off x="676275" y="1089996"/>
                <a:ext cx="3473793" cy="80912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6CFA096-89A8-AE4C-A5DF-97AA2126D555}"/>
                  </a:ext>
                </a:extLst>
              </p:cNvPr>
              <p:cNvSpPr/>
              <p:nvPr/>
            </p:nvSpPr>
            <p:spPr>
              <a:xfrm>
                <a:off x="676275" y="2271868"/>
                <a:ext cx="3473795" cy="1075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Fit SARIMA model to all data points up to time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𝑡</m:t>
                        </m:r>
                      </m:e>
                      <m:sub>
                        <m:r>
                          <a:rPr lang="en-US" i="1">
                            <a:latin typeface="Cambria Math" panose="02040503050406030204" pitchFamily="18" charset="0"/>
                          </a:rPr>
                          <m:t>𝑖</m:t>
                        </m:r>
                      </m:sub>
                    </m:sSub>
                  </m:oMath>
                </a14:m>
                <a:r>
                  <a:rPr lang="en-US" dirty="0"/>
                  <a:t> and forecast volumes</a:t>
                </a:r>
              </a:p>
              <a:p>
                <a:pPr algn="ctr"/>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𝐹𝑜𝑟𝑒𝑐𝑎𝑠𝑡𝑒𝑑</m:t>
                        </m:r>
                        <m:r>
                          <a:rPr lang="en-US" b="0" i="1" smtClean="0">
                            <a:latin typeface="Cambria Math" panose="02040503050406030204" pitchFamily="18" charset="0"/>
                            <a:ea typeface="Cambria Math" panose="02040503050406030204" pitchFamily="18" charset="0"/>
                          </a:rPr>
                          <m:t>_</m:t>
                        </m:r>
                        <m:r>
                          <a:rPr lang="en-US" i="1">
                            <a:latin typeface="Cambria Math" panose="02040503050406030204" pitchFamily="18" charset="0"/>
                            <a:ea typeface="Cambria Math" panose="02040503050406030204" pitchFamily="18" charset="0"/>
                          </a:rPr>
                          <m:t>𝑉𝑜𝑙</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ub>
                        </m:sSub>
                      </m:sub>
                    </m:sSub>
                  </m:oMath>
                </a14:m>
                <a:r>
                  <a:rPr lang="en-US" dirty="0"/>
                  <a:t> ,</a:t>
                </a:r>
                <a14:m>
                  <m:oMath xmlns:m="http://schemas.openxmlformats.org/officeDocument/2006/math">
                    <m:r>
                      <a:rPr lang="en-US" b="0" i="0" dirty="0" smtClean="0">
                        <a:latin typeface="Cambria Math" panose="02040503050406030204" pitchFamily="18" charset="0"/>
                      </a:rPr>
                      <m:t> </m:t>
                    </m:r>
                    <m:r>
                      <a:rPr lang="en-US" b="0" i="1" dirty="0" smtClean="0">
                        <a:latin typeface="Cambria Math" panose="02040503050406030204" pitchFamily="18" charset="0"/>
                      </a:rPr>
                      <m:t>  </m:t>
                    </m:r>
                    <m:r>
                      <a:rPr lang="en-US" b="0" i="1" dirty="0" smtClean="0">
                        <a:latin typeface="Cambria Math" panose="02040503050406030204" pitchFamily="18" charset="0"/>
                      </a:rPr>
                      <m:t>𝑖</m:t>
                    </m:r>
                    <m:r>
                      <a:rPr lang="en-US" b="0" i="1" dirty="0" smtClean="0">
                        <a:latin typeface="Cambria Math" panose="02040503050406030204" pitchFamily="18" charset="0"/>
                      </a:rPr>
                      <m:t>=1,..,4</m:t>
                    </m:r>
                  </m:oMath>
                </a14:m>
                <a:endParaRPr lang="en-US" dirty="0"/>
              </a:p>
            </p:txBody>
          </p:sp>
        </mc:Choice>
        <mc:Fallback xmlns="">
          <p:sp>
            <p:nvSpPr>
              <p:cNvPr id="9" name="Rectangle 8">
                <a:extLst>
                  <a:ext uri="{FF2B5EF4-FFF2-40B4-BE49-F238E27FC236}">
                    <a16:creationId xmlns:a16="http://schemas.microsoft.com/office/drawing/2014/main" id="{F6CFA096-89A8-AE4C-A5DF-97AA2126D555}"/>
                  </a:ext>
                </a:extLst>
              </p:cNvPr>
              <p:cNvSpPr>
                <a:spLocks noRot="1" noChangeAspect="1" noMove="1" noResize="1" noEditPoints="1" noAdjustHandles="1" noChangeArrowheads="1" noChangeShapeType="1" noTextEdit="1"/>
              </p:cNvSpPr>
              <p:nvPr/>
            </p:nvSpPr>
            <p:spPr>
              <a:xfrm>
                <a:off x="676275" y="2271868"/>
                <a:ext cx="3473795" cy="1075917"/>
              </a:xfrm>
              <a:prstGeom prst="rect">
                <a:avLst/>
              </a:prstGeom>
              <a:blipFill>
                <a:blip r:embed="rId4"/>
                <a:stretch>
                  <a:fillRect l="-1087" r="-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944A972-FC71-B449-A94D-834AEA6555E4}"/>
                  </a:ext>
                </a:extLst>
              </p:cNvPr>
              <p:cNvSpPr/>
              <p:nvPr/>
            </p:nvSpPr>
            <p:spPr>
              <a:xfrm>
                <a:off x="676272" y="3773875"/>
                <a:ext cx="3473795" cy="130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MAPE</a:t>
                </a:r>
              </a:p>
              <a:p>
                <a:pPr algn="ctr"/>
                <a14:m>
                  <m:oMath xmlns:m="http://schemas.openxmlformats.org/officeDocument/2006/math">
                    <m:r>
                      <a:rPr lang="en-US" b="0" i="1" smtClean="0">
                        <a:latin typeface="Cambria Math" panose="02040503050406030204" pitchFamily="18" charset="0"/>
                      </a:rPr>
                      <m:t>100.0%</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4</m:t>
                        </m:r>
                      </m:den>
                    </m:f>
                    <m:nary>
                      <m:naryPr>
                        <m:chr m:val="∑"/>
                        <m:ctrlPr>
                          <a:rPr lang="en-US" i="1">
                            <a:latin typeface="Cambria Math" panose="02040503050406030204" pitchFamily="18" charset="0"/>
                            <a:ea typeface="Cambria Math" panose="02040503050406030204" pitchFamily="18" charset="0"/>
                          </a:rPr>
                        </m:ctrlPr>
                      </m:naryPr>
                      <m:sub>
                        <m:r>
                          <m:rPr>
                            <m:brk m:alnAt="23"/>
                          </m:rP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=4</m:t>
                        </m:r>
                      </m:sup>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𝑉𝑜𝑙</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ub>
                                </m:sSub>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𝐹𝑜𝑟𝑒𝑐𝑎𝑠𝑡𝑒𝑑</m:t>
                                </m:r>
                                <m:r>
                                  <a:rPr lang="en-US" i="1">
                                    <a:latin typeface="Cambria Math" panose="02040503050406030204" pitchFamily="18" charset="0"/>
                                    <a:ea typeface="Cambria Math" panose="02040503050406030204" pitchFamily="18" charset="0"/>
                                  </a:rPr>
                                  <m:t>_</m:t>
                                </m:r>
                                <m:r>
                                  <a:rPr lang="en-US" i="1">
                                    <a:latin typeface="Cambria Math" panose="02040503050406030204" pitchFamily="18" charset="0"/>
                                    <a:ea typeface="Cambria Math" panose="02040503050406030204" pitchFamily="18" charset="0"/>
                                  </a:rPr>
                                  <m:t>𝑉𝑜𝑙</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𝑉𝑜𝑙</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𝑡</m:t>
                                    </m:r>
                                  </m:e>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sub>
                                </m:sSub>
                              </m:sub>
                            </m:sSub>
                          </m:den>
                        </m:f>
                      </m:e>
                    </m:nary>
                  </m:oMath>
                </a14:m>
                <a:endParaRPr lang="en-US" dirty="0"/>
              </a:p>
            </p:txBody>
          </p:sp>
        </mc:Choice>
        <mc:Fallback xmlns="">
          <p:sp>
            <p:nvSpPr>
              <p:cNvPr id="10" name="Rectangle 9">
                <a:extLst>
                  <a:ext uri="{FF2B5EF4-FFF2-40B4-BE49-F238E27FC236}">
                    <a16:creationId xmlns:a16="http://schemas.microsoft.com/office/drawing/2014/main" id="{1944A972-FC71-B449-A94D-834AEA6555E4}"/>
                  </a:ext>
                </a:extLst>
              </p:cNvPr>
              <p:cNvSpPr>
                <a:spLocks noRot="1" noChangeAspect="1" noMove="1" noResize="1" noEditPoints="1" noAdjustHandles="1" noChangeArrowheads="1" noChangeShapeType="1" noTextEdit="1"/>
              </p:cNvSpPr>
              <p:nvPr/>
            </p:nvSpPr>
            <p:spPr>
              <a:xfrm>
                <a:off x="676272" y="3773875"/>
                <a:ext cx="3473795" cy="1302645"/>
              </a:xfrm>
              <a:prstGeom prst="rect">
                <a:avLst/>
              </a:prstGeom>
              <a:blipFill>
                <a:blip r:embed="rId5"/>
                <a:stretch>
                  <a:fillRect l="-725" b="-29524"/>
                </a:stretch>
              </a:blipFill>
            </p:spPr>
            <p:txBody>
              <a:bodyPr/>
              <a:lstStyle/>
              <a:p>
                <a:r>
                  <a:rPr lang="en-US">
                    <a:noFill/>
                  </a:rPr>
                  <a:t> </a:t>
                </a:r>
              </a:p>
            </p:txBody>
          </p:sp>
        </mc:Fallback>
      </mc:AlternateContent>
      <p:sp>
        <p:nvSpPr>
          <p:cNvPr id="13" name="Down Arrow 12">
            <a:extLst>
              <a:ext uri="{FF2B5EF4-FFF2-40B4-BE49-F238E27FC236}">
                <a16:creationId xmlns:a16="http://schemas.microsoft.com/office/drawing/2014/main" id="{66851381-2C9C-1344-A329-46A7667BE16D}"/>
              </a:ext>
            </a:extLst>
          </p:cNvPr>
          <p:cNvSpPr/>
          <p:nvPr/>
        </p:nvSpPr>
        <p:spPr>
          <a:xfrm>
            <a:off x="2326209" y="1871638"/>
            <a:ext cx="185195" cy="400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6B48C2DD-EFA4-154A-9A1A-2F27401BF5A0}"/>
              </a:ext>
            </a:extLst>
          </p:cNvPr>
          <p:cNvSpPr/>
          <p:nvPr/>
        </p:nvSpPr>
        <p:spPr>
          <a:xfrm>
            <a:off x="2320572" y="3360715"/>
            <a:ext cx="185195" cy="400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58D80C5B-A63F-5040-B3BE-E7C52D033AE9}"/>
                  </a:ext>
                </a:extLst>
              </p:cNvPr>
              <p:cNvSpPr/>
              <p:nvPr/>
            </p:nvSpPr>
            <p:spPr>
              <a:xfrm>
                <a:off x="676274" y="5449972"/>
                <a:ext cx="3473793" cy="761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Compute accuracy</a:t>
                </a:r>
              </a:p>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𝐴𝑐𝑐</m:t>
                      </m:r>
                      <m:r>
                        <a:rPr lang="en-US" b="0" i="1" smtClean="0">
                          <a:latin typeface="Cambria Math" panose="02040503050406030204" pitchFamily="18" charset="0"/>
                        </a:rPr>
                        <m:t>=100.0% −</m:t>
                      </m:r>
                      <m:r>
                        <a:rPr lang="en-US" b="0" i="1" smtClean="0">
                          <a:latin typeface="Cambria Math" panose="02040503050406030204" pitchFamily="18" charset="0"/>
                        </a:rPr>
                        <m:t>𝑀𝐴𝑃𝐸</m:t>
                      </m:r>
                    </m:oMath>
                  </m:oMathPara>
                </a14:m>
                <a:endParaRPr lang="en-US" dirty="0"/>
              </a:p>
            </p:txBody>
          </p:sp>
        </mc:Choice>
        <mc:Fallback xmlns="">
          <p:sp>
            <p:nvSpPr>
              <p:cNvPr id="15" name="Rectangle 14">
                <a:extLst>
                  <a:ext uri="{FF2B5EF4-FFF2-40B4-BE49-F238E27FC236}">
                    <a16:creationId xmlns:a16="http://schemas.microsoft.com/office/drawing/2014/main" id="{58D80C5B-A63F-5040-B3BE-E7C52D033AE9}"/>
                  </a:ext>
                </a:extLst>
              </p:cNvPr>
              <p:cNvSpPr>
                <a:spLocks noRot="1" noChangeAspect="1" noMove="1" noResize="1" noEditPoints="1" noAdjustHandles="1" noChangeArrowheads="1" noChangeShapeType="1" noTextEdit="1"/>
              </p:cNvSpPr>
              <p:nvPr/>
            </p:nvSpPr>
            <p:spPr>
              <a:xfrm>
                <a:off x="676274" y="5449972"/>
                <a:ext cx="3473793" cy="761107"/>
              </a:xfrm>
              <a:prstGeom prst="rect">
                <a:avLst/>
              </a:prstGeom>
              <a:blipFill>
                <a:blip r:embed="rId6"/>
                <a:stretch>
                  <a:fillRect/>
                </a:stretch>
              </a:blipFill>
            </p:spPr>
            <p:txBody>
              <a:bodyPr/>
              <a:lstStyle/>
              <a:p>
                <a:r>
                  <a:rPr lang="en-US">
                    <a:noFill/>
                  </a:rPr>
                  <a:t> </a:t>
                </a:r>
              </a:p>
            </p:txBody>
          </p:sp>
        </mc:Fallback>
      </mc:AlternateContent>
      <p:sp>
        <p:nvSpPr>
          <p:cNvPr id="16" name="Down Arrow 15">
            <a:extLst>
              <a:ext uri="{FF2B5EF4-FFF2-40B4-BE49-F238E27FC236}">
                <a16:creationId xmlns:a16="http://schemas.microsoft.com/office/drawing/2014/main" id="{8BE568DE-31AD-A04F-8715-DE8D661FB996}"/>
              </a:ext>
            </a:extLst>
          </p:cNvPr>
          <p:cNvSpPr/>
          <p:nvPr/>
        </p:nvSpPr>
        <p:spPr>
          <a:xfrm>
            <a:off x="2320571" y="5049742"/>
            <a:ext cx="185195" cy="4002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1934F0AC-D617-D942-AD8D-C8B7C1AD4C63}"/>
                  </a:ext>
                </a:extLst>
              </p:cNvPr>
              <p:cNvSpPr txBox="1"/>
              <p:nvPr/>
            </p:nvSpPr>
            <p:spPr>
              <a:xfrm>
                <a:off x="4547286" y="969349"/>
                <a:ext cx="696843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Lower accuracy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wider variability range of forecasted volume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MAPE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average % error per time step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Estimation result has to reflect uncertainty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incorporate uncertainty into forecast we deduce lower and upper forecasted amounts from MAPE       </a:t>
                </a:r>
              </a:p>
            </p:txBody>
          </p:sp>
        </mc:Choice>
        <mc:Fallback>
          <p:sp>
            <p:nvSpPr>
              <p:cNvPr id="17" name="TextBox 16">
                <a:extLst>
                  <a:ext uri="{FF2B5EF4-FFF2-40B4-BE49-F238E27FC236}">
                    <a16:creationId xmlns:a16="http://schemas.microsoft.com/office/drawing/2014/main" id="{1934F0AC-D617-D942-AD8D-C8B7C1AD4C63}"/>
                  </a:ext>
                </a:extLst>
              </p:cNvPr>
              <p:cNvSpPr txBox="1">
                <a:spLocks noRot="1" noChangeAspect="1" noMove="1" noResize="1" noEditPoints="1" noAdjustHandles="1" noChangeArrowheads="1" noChangeShapeType="1" noTextEdit="1"/>
              </p:cNvSpPr>
              <p:nvPr/>
            </p:nvSpPr>
            <p:spPr>
              <a:xfrm>
                <a:off x="4547286" y="969349"/>
                <a:ext cx="6968439" cy="2308324"/>
              </a:xfrm>
              <a:prstGeom prst="rect">
                <a:avLst/>
              </a:prstGeom>
              <a:blipFill>
                <a:blip r:embed="rId7"/>
                <a:stretch>
                  <a:fillRect l="-364" t="-546" b="-3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07E7A10F-0EA1-5B4F-B29A-A473799642ED}"/>
                  </a:ext>
                </a:extLst>
              </p:cNvPr>
              <p:cNvSpPr txBox="1"/>
              <p:nvPr/>
            </p:nvSpPr>
            <p:spPr>
              <a:xfrm>
                <a:off x="6096000" y="3559492"/>
                <a:ext cx="4155312" cy="530915"/>
              </a:xfrm>
              <a:prstGeom prst="rect">
                <a:avLst/>
              </a:prstGeom>
              <a:noFill/>
            </p:spPr>
            <p:txBody>
              <a:bodyPr wrap="square" rtlCol="0">
                <a:spAutoFit/>
              </a:bodyPr>
              <a:lstStyle/>
              <a:p>
                <a:r>
                  <a:rPr lang="en-US" dirty="0"/>
                  <a:t>MAPE</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100%×</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𝑇𝑟𝑢𝑒</m:t>
                            </m:r>
                            <m:r>
                              <a:rPr lang="en-US" b="0" i="1" smtClean="0">
                                <a:latin typeface="Cambria Math" panose="02040503050406030204" pitchFamily="18" charset="0"/>
                                <a:ea typeface="Cambria Math" panose="02040503050406030204" pitchFamily="18" charset="0"/>
                              </a:rPr>
                              <m:t>_</m:t>
                            </m:r>
                            <m:r>
                              <a:rPr lang="en-US" b="0" i="1" smtClean="0">
                                <a:latin typeface="Cambria Math" panose="02040503050406030204" pitchFamily="18" charset="0"/>
                                <a:ea typeface="Cambria Math" panose="02040503050406030204" pitchFamily="18" charset="0"/>
                              </a:rPr>
                              <m:t>𝑉𝑜𝑙</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𝐹𝑜𝑟𝑒𝑐𝑎𝑠𝑡𝑒𝑑</m:t>
                            </m:r>
                            <m:r>
                              <a:rPr lang="en-US" b="0" i="1" smtClean="0">
                                <a:latin typeface="Cambria Math" panose="02040503050406030204" pitchFamily="18" charset="0"/>
                                <a:ea typeface="Cambria Math" panose="02040503050406030204" pitchFamily="18" charset="0"/>
                              </a:rPr>
                              <m:t>_</m:t>
                            </m:r>
                            <m:r>
                              <a:rPr lang="en-US" b="0" i="1" smtClean="0">
                                <a:latin typeface="Cambria Math" panose="02040503050406030204" pitchFamily="18" charset="0"/>
                                <a:ea typeface="Cambria Math" panose="02040503050406030204" pitchFamily="18" charset="0"/>
                              </a:rPr>
                              <m:t>𝑉𝑜𝑙</m:t>
                            </m:r>
                          </m:e>
                          <m:sub>
                            <m:r>
                              <a:rPr lang="en-US" b="0" i="1" smtClean="0">
                                <a:latin typeface="Cambria Math" panose="02040503050406030204" pitchFamily="18" charset="0"/>
                                <a:ea typeface="Cambria Math" panose="02040503050406030204" pitchFamily="18" charset="0"/>
                              </a:rPr>
                              <m:t>𝑡</m:t>
                            </m:r>
                          </m:sub>
                        </m:sSub>
                        <m:r>
                          <a:rPr lang="en-US" b="0" i="1" smtClean="0">
                            <a:latin typeface="Cambria Math" panose="02040503050406030204" pitchFamily="18" charset="0"/>
                            <a:ea typeface="Cambria Math" panose="02040503050406030204" pitchFamily="18" charset="0"/>
                          </a:rPr>
                          <m:t>|</m:t>
                        </m:r>
                      </m:num>
                      <m:den>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𝑇𝑟𝑢𝑒</m:t>
                            </m:r>
                            <m:r>
                              <a:rPr lang="en-US" b="0" i="1" smtClean="0">
                                <a:latin typeface="Cambria Math" panose="02040503050406030204" pitchFamily="18" charset="0"/>
                                <a:ea typeface="Cambria Math" panose="02040503050406030204" pitchFamily="18" charset="0"/>
                              </a:rPr>
                              <m:t>_</m:t>
                            </m:r>
                            <m:r>
                              <a:rPr lang="en-US" b="0" i="1" smtClean="0">
                                <a:latin typeface="Cambria Math" panose="02040503050406030204" pitchFamily="18" charset="0"/>
                                <a:ea typeface="Cambria Math" panose="02040503050406030204" pitchFamily="18" charset="0"/>
                              </a:rPr>
                              <m:t>𝑉𝑜𝑙</m:t>
                            </m:r>
                          </m:e>
                          <m:sub>
                            <m:r>
                              <a:rPr lang="en-US" b="0" i="1" smtClean="0">
                                <a:latin typeface="Cambria Math" panose="02040503050406030204" pitchFamily="18" charset="0"/>
                                <a:ea typeface="Cambria Math" panose="02040503050406030204" pitchFamily="18" charset="0"/>
                              </a:rPr>
                              <m:t>𝑡</m:t>
                            </m:r>
                          </m:sub>
                        </m:sSub>
                      </m:den>
                    </m:f>
                  </m:oMath>
                </a14:m>
                <a:endParaRPr lang="en-US" dirty="0"/>
              </a:p>
            </p:txBody>
          </p:sp>
        </mc:Choice>
        <mc:Fallback>
          <p:sp>
            <p:nvSpPr>
              <p:cNvPr id="18" name="TextBox 17">
                <a:extLst>
                  <a:ext uri="{FF2B5EF4-FFF2-40B4-BE49-F238E27FC236}">
                    <a16:creationId xmlns:a16="http://schemas.microsoft.com/office/drawing/2014/main" id="{07E7A10F-0EA1-5B4F-B29A-A473799642ED}"/>
                  </a:ext>
                </a:extLst>
              </p:cNvPr>
              <p:cNvSpPr txBox="1">
                <a:spLocks noRot="1" noChangeAspect="1" noMove="1" noResize="1" noEditPoints="1" noAdjustHandles="1" noChangeArrowheads="1" noChangeShapeType="1" noTextEdit="1"/>
              </p:cNvSpPr>
              <p:nvPr/>
            </p:nvSpPr>
            <p:spPr>
              <a:xfrm>
                <a:off x="6096000" y="3559492"/>
                <a:ext cx="4155312" cy="530915"/>
              </a:xfrm>
              <a:prstGeom prst="rect">
                <a:avLst/>
              </a:prstGeom>
              <a:blipFill>
                <a:blip r:embed="rId8"/>
                <a:stretch>
                  <a:fillRect l="-12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714D129A-D6E1-DC4A-8CE2-37113253E75B}"/>
                  </a:ext>
                </a:extLst>
              </p:cNvPr>
              <p:cNvSpPr txBox="1"/>
              <p:nvPr/>
            </p:nvSpPr>
            <p:spPr>
              <a:xfrm>
                <a:off x="5216150" y="4473181"/>
                <a:ext cx="5162309" cy="7611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Lower</m:t>
                      </m:r>
                      <m:r>
                        <a:rPr lang="en-US" b="0" i="0" smtClean="0">
                          <a:latin typeface="Cambria Math" panose="02040503050406030204" pitchFamily="18" charset="0"/>
                        </a:rPr>
                        <m:t> </m:t>
                      </m:r>
                      <m:r>
                        <m:rPr>
                          <m:sty m:val="p"/>
                        </m:rPr>
                        <a:rPr lang="en-US" b="0" i="0" smtClean="0">
                          <a:latin typeface="Cambria Math" panose="02040503050406030204" pitchFamily="18" charset="0"/>
                        </a:rPr>
                        <m:t>estimate</m:t>
                      </m:r>
                      <m:r>
                        <a:rPr lang="en-US" b="0" i="0" smtClean="0">
                          <a:latin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𝑇𝑟𝑢</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_</m:t>
                              </m:r>
                              <m:r>
                                <a:rPr lang="en-US" b="0" i="1" smtClean="0">
                                  <a:latin typeface="Cambria Math" panose="02040503050406030204" pitchFamily="18" charset="0"/>
                                  <a:ea typeface="Cambria Math" panose="02040503050406030204" pitchFamily="18" charset="0"/>
                                </a:rPr>
                                <m:t>𝑉𝑜𝑙</m:t>
                              </m:r>
                            </m:e>
                            <m:sub>
                              <m:r>
                                <a:rPr lang="en-US" i="1">
                                  <a:latin typeface="Cambria Math" panose="02040503050406030204" pitchFamily="18" charset="0"/>
                                  <a:ea typeface="Cambria Math" panose="02040503050406030204" pitchFamily="18" charset="0"/>
                                </a:rPr>
                                <m:t>𝑡</m:t>
                              </m:r>
                            </m:sub>
                          </m:sSub>
                        </m:e>
                      </m:d>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𝐹𝑜𝑟𝑒𝑐𝑎𝑠𝑡𝑒𝑑</m:t>
                              </m:r>
                              <m:r>
                                <a:rPr lang="en-US" b="0" i="1" smtClean="0">
                                  <a:latin typeface="Cambria Math" panose="02040503050406030204" pitchFamily="18" charset="0"/>
                                </a:rPr>
                                <m:t>_</m:t>
                              </m:r>
                              <m:r>
                                <a:rPr lang="en-US" b="0" i="1" smtClean="0">
                                  <a:latin typeface="Cambria Math" panose="02040503050406030204" pitchFamily="18" charset="0"/>
                                </a:rPr>
                                <m:t>𝑉𝑜𝑙</m:t>
                              </m:r>
                            </m:e>
                            <m:sub>
                              <m:r>
                                <a:rPr lang="en-US" b="0" i="1" smtClean="0">
                                  <a:latin typeface="Cambria Math" panose="02040503050406030204" pitchFamily="18" charset="0"/>
                                </a:rPr>
                                <m:t>𝑡</m:t>
                              </m:r>
                            </m:sub>
                          </m:sSub>
                        </m:num>
                        <m:den>
                          <m:r>
                            <a:rPr lang="en-US" b="0" i="1" smtClean="0">
                              <a:latin typeface="Cambria Math" panose="02040503050406030204" pitchFamily="18" charset="0"/>
                            </a:rPr>
                            <m:t>(1+</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𝑀𝐴𝑃𝐸</m:t>
                              </m:r>
                            </m:num>
                            <m:den>
                              <m:r>
                                <a:rPr lang="en-US" b="0" i="1" smtClean="0">
                                  <a:latin typeface="Cambria Math" panose="02040503050406030204" pitchFamily="18" charset="0"/>
                                </a:rPr>
                                <m:t>100</m:t>
                              </m:r>
                            </m:den>
                          </m:f>
                          <m:r>
                            <a:rPr lang="en-US" b="0" i="1" smtClean="0">
                              <a:latin typeface="Cambria Math" panose="02040503050406030204" pitchFamily="18" charset="0"/>
                            </a:rPr>
                            <m:t>)</m:t>
                          </m:r>
                        </m:den>
                      </m:f>
                    </m:oMath>
                  </m:oMathPara>
                </a14:m>
                <a:endParaRPr lang="en-US" dirty="0"/>
              </a:p>
            </p:txBody>
          </p:sp>
        </mc:Choice>
        <mc:Fallback>
          <p:sp>
            <p:nvSpPr>
              <p:cNvPr id="19" name="TextBox 18">
                <a:extLst>
                  <a:ext uri="{FF2B5EF4-FFF2-40B4-BE49-F238E27FC236}">
                    <a16:creationId xmlns:a16="http://schemas.microsoft.com/office/drawing/2014/main" id="{714D129A-D6E1-DC4A-8CE2-37113253E75B}"/>
                  </a:ext>
                </a:extLst>
              </p:cNvPr>
              <p:cNvSpPr txBox="1">
                <a:spLocks noRot="1" noChangeAspect="1" noMove="1" noResize="1" noEditPoints="1" noAdjustHandles="1" noChangeArrowheads="1" noChangeShapeType="1" noTextEdit="1"/>
              </p:cNvSpPr>
              <p:nvPr/>
            </p:nvSpPr>
            <p:spPr>
              <a:xfrm>
                <a:off x="5216150" y="4473181"/>
                <a:ext cx="5162309" cy="761106"/>
              </a:xfrm>
              <a:prstGeom prst="rect">
                <a:avLst/>
              </a:prstGeom>
              <a:blipFill>
                <a:blip r:embed="rId9"/>
                <a:stretch>
                  <a:fillRect t="-26230" b="-1032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C5DC1FA2-8D85-2B49-A1A8-0F5FEE5A1E5D}"/>
                  </a:ext>
                </a:extLst>
              </p:cNvPr>
              <p:cNvSpPr txBox="1"/>
              <p:nvPr/>
            </p:nvSpPr>
            <p:spPr>
              <a:xfrm>
                <a:off x="5216150" y="5243635"/>
                <a:ext cx="5162309" cy="7611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mtClean="0">
                          <a:latin typeface="Cambria Math" panose="02040503050406030204" pitchFamily="18" charset="0"/>
                        </a:rPr>
                        <m:t>U</m:t>
                      </m:r>
                      <m:r>
                        <m:rPr>
                          <m:sty m:val="p"/>
                        </m:rPr>
                        <a:rPr lang="en-US" b="0" i="0" smtClean="0">
                          <a:latin typeface="Cambria Math" panose="02040503050406030204" pitchFamily="18" charset="0"/>
                        </a:rPr>
                        <m:t>pper</m:t>
                      </m:r>
                      <m:r>
                        <a:rPr lang="en-US" b="0" i="0" smtClean="0">
                          <a:latin typeface="Cambria Math" panose="02040503050406030204" pitchFamily="18" charset="0"/>
                        </a:rPr>
                        <m:t> </m:t>
                      </m:r>
                      <m:r>
                        <m:rPr>
                          <m:sty m:val="p"/>
                        </m:rPr>
                        <a:rPr lang="en-US" b="0" i="0" smtClean="0">
                          <a:latin typeface="Cambria Math" panose="02040503050406030204" pitchFamily="18" charset="0"/>
                        </a:rPr>
                        <m:t>estimate</m:t>
                      </m:r>
                      <m:r>
                        <a:rPr lang="en-US" b="0" i="0" smtClean="0">
                          <a:latin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𝑇𝑟𝑢</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_</m:t>
                              </m:r>
                              <m:r>
                                <a:rPr lang="en-US" b="0" i="1" smtClean="0">
                                  <a:latin typeface="Cambria Math" panose="02040503050406030204" pitchFamily="18" charset="0"/>
                                  <a:ea typeface="Cambria Math" panose="02040503050406030204" pitchFamily="18" charset="0"/>
                                </a:rPr>
                                <m:t>𝑉𝑜𝑙</m:t>
                              </m:r>
                            </m:e>
                            <m:sub>
                              <m:r>
                                <a:rPr lang="en-US" i="1">
                                  <a:latin typeface="Cambria Math" panose="02040503050406030204" pitchFamily="18" charset="0"/>
                                  <a:ea typeface="Cambria Math" panose="02040503050406030204" pitchFamily="18" charset="0"/>
                                </a:rPr>
                                <m:t>𝑡</m:t>
                              </m:r>
                            </m:sub>
                          </m:sSub>
                        </m:e>
                      </m:d>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𝐹𝑜𝑟𝑒𝑐𝑎𝑠𝑡𝑒𝑑</m:t>
                              </m:r>
                              <m:r>
                                <a:rPr lang="en-US" b="0" i="1" smtClean="0">
                                  <a:latin typeface="Cambria Math" panose="02040503050406030204" pitchFamily="18" charset="0"/>
                                </a:rPr>
                                <m:t>_</m:t>
                              </m:r>
                              <m:r>
                                <a:rPr lang="en-US" b="0" i="1" smtClean="0">
                                  <a:latin typeface="Cambria Math" panose="02040503050406030204" pitchFamily="18" charset="0"/>
                                </a:rPr>
                                <m:t>𝑉𝑜𝑙</m:t>
                              </m:r>
                            </m:e>
                            <m:sub>
                              <m:r>
                                <a:rPr lang="en-US" b="0" i="1" smtClean="0">
                                  <a:latin typeface="Cambria Math" panose="02040503050406030204" pitchFamily="18" charset="0"/>
                                </a:rPr>
                                <m:t>𝑡</m:t>
                              </m:r>
                            </m:sub>
                          </m:sSub>
                        </m:num>
                        <m:den>
                          <m:r>
                            <a:rPr lang="en-US" b="0" i="1" smtClean="0">
                              <a:latin typeface="Cambria Math" panose="02040503050406030204" pitchFamily="18" charset="0"/>
                            </a:rPr>
                            <m:t>(1−</m:t>
                          </m:r>
                          <m:f>
                            <m:fPr>
                              <m:type m:val="skw"/>
                              <m:ctrlPr>
                                <a:rPr lang="en-US" b="0" i="1" smtClean="0">
                                  <a:latin typeface="Cambria Math" panose="02040503050406030204" pitchFamily="18" charset="0"/>
                                </a:rPr>
                              </m:ctrlPr>
                            </m:fPr>
                            <m:num>
                              <m:r>
                                <a:rPr lang="en-US" b="0" i="1" smtClean="0">
                                  <a:latin typeface="Cambria Math" panose="02040503050406030204" pitchFamily="18" charset="0"/>
                                </a:rPr>
                                <m:t>𝑀𝐴𝑃𝐸</m:t>
                              </m:r>
                            </m:num>
                            <m:den>
                              <m:r>
                                <a:rPr lang="en-US" b="0" i="1" smtClean="0">
                                  <a:latin typeface="Cambria Math" panose="02040503050406030204" pitchFamily="18" charset="0"/>
                                </a:rPr>
                                <m:t>100</m:t>
                              </m:r>
                            </m:den>
                          </m:f>
                          <m:r>
                            <a:rPr lang="en-US" b="0" i="1" smtClean="0">
                              <a:latin typeface="Cambria Math" panose="02040503050406030204" pitchFamily="18" charset="0"/>
                            </a:rPr>
                            <m:t>)</m:t>
                          </m:r>
                        </m:den>
                      </m:f>
                    </m:oMath>
                  </m:oMathPara>
                </a14:m>
                <a:endParaRPr lang="en-US" dirty="0"/>
              </a:p>
            </p:txBody>
          </p:sp>
        </mc:Choice>
        <mc:Fallback>
          <p:sp>
            <p:nvSpPr>
              <p:cNvPr id="20" name="TextBox 19">
                <a:extLst>
                  <a:ext uri="{FF2B5EF4-FFF2-40B4-BE49-F238E27FC236}">
                    <a16:creationId xmlns:a16="http://schemas.microsoft.com/office/drawing/2014/main" id="{C5DC1FA2-8D85-2B49-A1A8-0F5FEE5A1E5D}"/>
                  </a:ext>
                </a:extLst>
              </p:cNvPr>
              <p:cNvSpPr txBox="1">
                <a:spLocks noRot="1" noChangeAspect="1" noMove="1" noResize="1" noEditPoints="1" noAdjustHandles="1" noChangeArrowheads="1" noChangeShapeType="1" noTextEdit="1"/>
              </p:cNvSpPr>
              <p:nvPr/>
            </p:nvSpPr>
            <p:spPr>
              <a:xfrm>
                <a:off x="5216150" y="5243635"/>
                <a:ext cx="5162309" cy="761106"/>
              </a:xfrm>
              <a:prstGeom prst="rect">
                <a:avLst/>
              </a:prstGeom>
              <a:blipFill>
                <a:blip r:embed="rId10"/>
                <a:stretch>
                  <a:fillRect t="-26230" b="-103279"/>
                </a:stretch>
              </a:blipFill>
            </p:spPr>
            <p:txBody>
              <a:bodyPr/>
              <a:lstStyle/>
              <a:p>
                <a:r>
                  <a:rPr lang="en-US">
                    <a:noFill/>
                  </a:rPr>
                  <a:t> </a:t>
                </a:r>
              </a:p>
            </p:txBody>
          </p:sp>
        </mc:Fallback>
      </mc:AlternateContent>
      <p:sp>
        <p:nvSpPr>
          <p:cNvPr id="21" name="Rectangle 20">
            <a:extLst>
              <a:ext uri="{FF2B5EF4-FFF2-40B4-BE49-F238E27FC236}">
                <a16:creationId xmlns:a16="http://schemas.microsoft.com/office/drawing/2014/main" id="{1F0FC6EB-024D-1C4F-954C-511209EEC4E1}"/>
              </a:ext>
            </a:extLst>
          </p:cNvPr>
          <p:cNvSpPr/>
          <p:nvPr/>
        </p:nvSpPr>
        <p:spPr>
          <a:xfrm>
            <a:off x="6096000" y="3512524"/>
            <a:ext cx="4155312" cy="577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069139E-A586-6B4D-94E0-CAA7318C3060}"/>
              </a:ext>
            </a:extLst>
          </p:cNvPr>
          <p:cNvSpPr/>
          <p:nvPr/>
        </p:nvSpPr>
        <p:spPr>
          <a:xfrm>
            <a:off x="5393803" y="4500744"/>
            <a:ext cx="4857509" cy="7428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0EFFA0A-8D30-1243-A4FB-90B63C379F90}"/>
              </a:ext>
            </a:extLst>
          </p:cNvPr>
          <p:cNvSpPr/>
          <p:nvPr/>
        </p:nvSpPr>
        <p:spPr>
          <a:xfrm>
            <a:off x="5393803" y="5243635"/>
            <a:ext cx="4857509" cy="733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FB34B820-5894-6F47-A50B-C809E4AD1731}"/>
              </a:ext>
            </a:extLst>
          </p:cNvPr>
          <p:cNvSpPr/>
          <p:nvPr/>
        </p:nvSpPr>
        <p:spPr>
          <a:xfrm>
            <a:off x="7998106" y="4090407"/>
            <a:ext cx="175550" cy="41033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73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A08BEF6-9B62-314E-A78C-C6DE81BE1E58}"/>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4">
            <a:extLst>
              <a:ext uri="{FF2B5EF4-FFF2-40B4-BE49-F238E27FC236}">
                <a16:creationId xmlns:a16="http://schemas.microsoft.com/office/drawing/2014/main" id="{DF31B42B-89A0-0445-A02B-14E14CF82698}"/>
              </a:ext>
            </a:extLst>
          </p:cNvPr>
          <p:cNvSpPr txBox="1">
            <a:spLocks/>
          </p:cNvSpPr>
          <p:nvPr/>
        </p:nvSpPr>
        <p:spPr>
          <a:xfrm>
            <a:off x="855133" y="402013"/>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Decision making on trip winners</a:t>
            </a:r>
          </a:p>
        </p:txBody>
      </p:sp>
      <p:pic>
        <p:nvPicPr>
          <p:cNvPr id="7" name="Picture 6">
            <a:extLst>
              <a:ext uri="{FF2B5EF4-FFF2-40B4-BE49-F238E27FC236}">
                <a16:creationId xmlns:a16="http://schemas.microsoft.com/office/drawing/2014/main" id="{5D1AF0EF-C0D4-CC4F-8381-4734A08EAAD0}"/>
              </a:ext>
            </a:extLst>
          </p:cNvPr>
          <p:cNvPicPr>
            <a:picLocks noChangeAspect="1"/>
          </p:cNvPicPr>
          <p:nvPr/>
        </p:nvPicPr>
        <p:blipFill>
          <a:blip r:embed="rId3">
            <a:alphaModFix amt="33000"/>
          </a:blip>
          <a:stretch>
            <a:fillRect/>
          </a:stretch>
        </p:blipFill>
        <p:spPr>
          <a:xfrm>
            <a:off x="674514" y="2991655"/>
            <a:ext cx="4315856" cy="2617942"/>
          </a:xfrm>
          <a:prstGeom prst="rect">
            <a:avLst/>
          </a:prstGeom>
          <a:ln>
            <a:solidFill>
              <a:schemeClr val="tx1"/>
            </a:solidFill>
          </a:ln>
        </p:spPr>
      </p:pic>
      <p:sp>
        <p:nvSpPr>
          <p:cNvPr id="8" name="TextBox 7">
            <a:extLst>
              <a:ext uri="{FF2B5EF4-FFF2-40B4-BE49-F238E27FC236}">
                <a16:creationId xmlns:a16="http://schemas.microsoft.com/office/drawing/2014/main" id="{C515E91D-47BA-C041-B7E7-723FAF7924CE}"/>
              </a:ext>
            </a:extLst>
          </p:cNvPr>
          <p:cNvSpPr txBox="1"/>
          <p:nvPr/>
        </p:nvSpPr>
        <p:spPr>
          <a:xfrm>
            <a:off x="674514" y="3014861"/>
            <a:ext cx="4644724" cy="3139321"/>
          </a:xfrm>
          <a:prstGeom prst="rect">
            <a:avLst/>
          </a:prstGeom>
          <a:noFill/>
        </p:spPr>
        <p:txBody>
          <a:bodyPr wrap="square" rtlCol="0">
            <a:spAutoFit/>
          </a:bodyPr>
          <a:lstStyle/>
          <a:p>
            <a:r>
              <a:rPr lang="en-US" u="sng" dirty="0"/>
              <a:t>New and silver/gold dealers</a:t>
            </a:r>
            <a:r>
              <a:rPr lang="en-US" dirty="0"/>
              <a:t> </a:t>
            </a:r>
          </a:p>
          <a:p>
            <a:pPr marL="285750" indent="-285750">
              <a:buFont typeface="Arial" panose="020B0604020202020204" pitchFamily="34" charset="0"/>
              <a:buChar char="•"/>
            </a:pPr>
            <a:r>
              <a:rPr lang="en-US" dirty="0"/>
              <a:t>Purchase 1,600 units (800 qualifying)</a:t>
            </a:r>
          </a:p>
          <a:p>
            <a:r>
              <a:rPr lang="en-US" u="sng" dirty="0"/>
              <a:t>Existing dealers</a:t>
            </a:r>
          </a:p>
          <a:p>
            <a:pPr marL="285750" indent="-285750">
              <a:buFont typeface="Arial" panose="020B0604020202020204" pitchFamily="34" charset="0"/>
              <a:buChar char="•"/>
            </a:pPr>
            <a:r>
              <a:rPr lang="en-US" dirty="0"/>
              <a:t>Achieve  your levels</a:t>
            </a:r>
          </a:p>
          <a:p>
            <a:pPr marL="285750" indent="-285750">
              <a:buFont typeface="Arial" panose="020B0604020202020204" pitchFamily="34" charset="0"/>
              <a:buChar char="•"/>
            </a:pPr>
            <a:r>
              <a:rPr lang="en-US" dirty="0"/>
              <a:t>Meet or exceed last year’s total units</a:t>
            </a:r>
          </a:p>
          <a:p>
            <a:pPr marL="285750" indent="-285750">
              <a:buFont typeface="Arial" panose="020B0604020202020204" pitchFamily="34" charset="0"/>
              <a:buChar char="•"/>
            </a:pPr>
            <a:r>
              <a:rPr lang="en-US" dirty="0"/>
              <a:t>Platinum: </a:t>
            </a:r>
            <a:r>
              <a:rPr lang="en-CA" dirty="0">
                <a:solidFill>
                  <a:srgbClr val="000000"/>
                </a:solidFill>
              </a:rPr>
              <a:t>Grow in 2019 by 250 qualifying units vs 2018</a:t>
            </a:r>
          </a:p>
          <a:p>
            <a:pPr marL="285750" indent="-285750">
              <a:buFont typeface="Arial" panose="020B0604020202020204" pitchFamily="34" charset="0"/>
              <a:buChar char="•"/>
            </a:pPr>
            <a:r>
              <a:rPr lang="en-CA" dirty="0">
                <a:solidFill>
                  <a:srgbClr val="000000"/>
                </a:solidFill>
              </a:rPr>
              <a:t>Diamond: Grow in 2019 by 250 qualifying units vs 2018</a:t>
            </a:r>
          </a:p>
          <a:p>
            <a:endParaRPr lang="en-CA" dirty="0">
              <a:solidFill>
                <a:srgbClr val="000000"/>
              </a:solidFill>
            </a:endParaRPr>
          </a:p>
          <a:p>
            <a:r>
              <a:rPr lang="en-US" dirty="0"/>
              <a:t>  </a:t>
            </a:r>
          </a:p>
        </p:txBody>
      </p:sp>
      <p:sp>
        <p:nvSpPr>
          <p:cNvPr id="9" name="Rectangle 8">
            <a:extLst>
              <a:ext uri="{FF2B5EF4-FFF2-40B4-BE49-F238E27FC236}">
                <a16:creationId xmlns:a16="http://schemas.microsoft.com/office/drawing/2014/main" id="{C7FD82ED-10D6-4941-89AA-C55E5AB6F7F5}"/>
              </a:ext>
            </a:extLst>
          </p:cNvPr>
          <p:cNvSpPr/>
          <p:nvPr/>
        </p:nvSpPr>
        <p:spPr>
          <a:xfrm>
            <a:off x="5304548" y="3325458"/>
            <a:ext cx="1079790" cy="5857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Platinum/diamond</a:t>
            </a:r>
          </a:p>
        </p:txBody>
      </p:sp>
      <p:sp>
        <p:nvSpPr>
          <p:cNvPr id="10" name="Rectangle 9">
            <a:extLst>
              <a:ext uri="{FF2B5EF4-FFF2-40B4-BE49-F238E27FC236}">
                <a16:creationId xmlns:a16="http://schemas.microsoft.com/office/drawing/2014/main" id="{3046CC6C-2ABF-6741-840E-0CB9254686C6}"/>
              </a:ext>
            </a:extLst>
          </p:cNvPr>
          <p:cNvSpPr/>
          <p:nvPr/>
        </p:nvSpPr>
        <p:spPr>
          <a:xfrm>
            <a:off x="5304549" y="4392320"/>
            <a:ext cx="1079790"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Gold/  Sapphire</a:t>
            </a:r>
          </a:p>
        </p:txBody>
      </p:sp>
      <p:sp>
        <p:nvSpPr>
          <p:cNvPr id="11" name="Rectangle 10">
            <a:extLst>
              <a:ext uri="{FF2B5EF4-FFF2-40B4-BE49-F238E27FC236}">
                <a16:creationId xmlns:a16="http://schemas.microsoft.com/office/drawing/2014/main" id="{C09B982B-EF20-7F44-A888-592ED9C7576B}"/>
              </a:ext>
            </a:extLst>
          </p:cNvPr>
          <p:cNvSpPr/>
          <p:nvPr/>
        </p:nvSpPr>
        <p:spPr>
          <a:xfrm>
            <a:off x="6817959" y="4410753"/>
            <a:ext cx="1992598" cy="862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Check if 1600 units fall within forecasted range</a:t>
            </a:r>
          </a:p>
        </p:txBody>
      </p:sp>
      <p:cxnSp>
        <p:nvCxnSpPr>
          <p:cNvPr id="12" name="Straight Arrow Connector 11">
            <a:extLst>
              <a:ext uri="{FF2B5EF4-FFF2-40B4-BE49-F238E27FC236}">
                <a16:creationId xmlns:a16="http://schemas.microsoft.com/office/drawing/2014/main" id="{57D2AE1B-EFE8-DE41-A5E6-B80D80C88ADD}"/>
              </a:ext>
            </a:extLst>
          </p:cNvPr>
          <p:cNvCxnSpPr/>
          <p:nvPr/>
        </p:nvCxnSpPr>
        <p:spPr>
          <a:xfrm>
            <a:off x="8947829" y="6267450"/>
            <a:ext cx="4906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25FACA9-A807-3943-8603-43F25E038E94}"/>
              </a:ext>
            </a:extLst>
          </p:cNvPr>
          <p:cNvCxnSpPr>
            <a:cxnSpLocks/>
          </p:cNvCxnSpPr>
          <p:nvPr/>
        </p:nvCxnSpPr>
        <p:spPr>
          <a:xfrm>
            <a:off x="6350805" y="3655703"/>
            <a:ext cx="4869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F6364C-2D5D-924D-9DD3-4C57868F77EC}"/>
              </a:ext>
            </a:extLst>
          </p:cNvPr>
          <p:cNvSpPr/>
          <p:nvPr/>
        </p:nvSpPr>
        <p:spPr>
          <a:xfrm>
            <a:off x="6843326" y="3021498"/>
            <a:ext cx="1952558" cy="8897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Check if 2018 volume falls within forecasted range</a:t>
            </a:r>
          </a:p>
        </p:txBody>
      </p:sp>
      <p:cxnSp>
        <p:nvCxnSpPr>
          <p:cNvPr id="15" name="Straight Arrow Connector 14">
            <a:extLst>
              <a:ext uri="{FF2B5EF4-FFF2-40B4-BE49-F238E27FC236}">
                <a16:creationId xmlns:a16="http://schemas.microsoft.com/office/drawing/2014/main" id="{B321ECCB-A771-1848-8482-BD881416A0D2}"/>
              </a:ext>
            </a:extLst>
          </p:cNvPr>
          <p:cNvCxnSpPr>
            <a:cxnSpLocks/>
          </p:cNvCxnSpPr>
          <p:nvPr/>
        </p:nvCxnSpPr>
        <p:spPr>
          <a:xfrm flipV="1">
            <a:off x="7839106" y="2581687"/>
            <a:ext cx="5072" cy="427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CFF862EA-4C64-AA4E-A3F5-3F8B612A5F53}"/>
              </a:ext>
            </a:extLst>
          </p:cNvPr>
          <p:cNvSpPr/>
          <p:nvPr/>
        </p:nvSpPr>
        <p:spPr>
          <a:xfrm>
            <a:off x="6857998" y="1490089"/>
            <a:ext cx="1952558" cy="1082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Build forecasting models of </a:t>
            </a:r>
            <a:r>
              <a:rPr lang="en-US" sz="1600" b="1" dirty="0"/>
              <a:t>qualifying</a:t>
            </a:r>
            <a:r>
              <a:rPr lang="en-US" sz="1600" dirty="0"/>
              <a:t> unit volumes per dealer</a:t>
            </a:r>
          </a:p>
        </p:txBody>
      </p:sp>
      <p:cxnSp>
        <p:nvCxnSpPr>
          <p:cNvPr id="17" name="Straight Arrow Connector 16">
            <a:extLst>
              <a:ext uri="{FF2B5EF4-FFF2-40B4-BE49-F238E27FC236}">
                <a16:creationId xmlns:a16="http://schemas.microsoft.com/office/drawing/2014/main" id="{38E26376-F76A-C74D-A6D4-5E921C543BB5}"/>
              </a:ext>
            </a:extLst>
          </p:cNvPr>
          <p:cNvCxnSpPr/>
          <p:nvPr/>
        </p:nvCxnSpPr>
        <p:spPr>
          <a:xfrm>
            <a:off x="8822483" y="2007248"/>
            <a:ext cx="490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EE8977D-4519-A84F-9BC6-ED90B024D7A5}"/>
              </a:ext>
            </a:extLst>
          </p:cNvPr>
          <p:cNvSpPr/>
          <p:nvPr/>
        </p:nvSpPr>
        <p:spPr>
          <a:xfrm>
            <a:off x="9338422" y="842554"/>
            <a:ext cx="2391624" cy="1975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sz="1600" dirty="0"/>
              <a:t>Per dealer, compute </a:t>
            </a:r>
          </a:p>
          <a:p>
            <a:pPr algn="ctr"/>
            <a:r>
              <a:rPr lang="en-US" sz="1600" dirty="0"/>
              <a:t>1. Accuracy,</a:t>
            </a:r>
          </a:p>
          <a:p>
            <a:pPr algn="ctr"/>
            <a:r>
              <a:rPr lang="en-US" sz="1600" dirty="0"/>
              <a:t>2. Rest of year forecasted unit volume,</a:t>
            </a:r>
          </a:p>
          <a:p>
            <a:pPr algn="ctr"/>
            <a:r>
              <a:rPr lang="en-US" sz="1600" dirty="0"/>
              <a:t>3. Lower and upper bounds,</a:t>
            </a:r>
          </a:p>
          <a:p>
            <a:pPr algn="ctr"/>
            <a:r>
              <a:rPr lang="en-US" sz="1600" dirty="0"/>
              <a:t>4. 2018 qualifying unit volume</a:t>
            </a:r>
          </a:p>
          <a:p>
            <a:pPr algn="ctr"/>
            <a:endParaRPr lang="en-US" dirty="0"/>
          </a:p>
        </p:txBody>
      </p:sp>
      <p:sp>
        <p:nvSpPr>
          <p:cNvPr id="19" name="TextBox 18">
            <a:extLst>
              <a:ext uri="{FF2B5EF4-FFF2-40B4-BE49-F238E27FC236}">
                <a16:creationId xmlns:a16="http://schemas.microsoft.com/office/drawing/2014/main" id="{110A83BE-5C02-B249-8F3A-1BB1B60DF70F}"/>
              </a:ext>
            </a:extLst>
          </p:cNvPr>
          <p:cNvSpPr txBox="1"/>
          <p:nvPr/>
        </p:nvSpPr>
        <p:spPr>
          <a:xfrm>
            <a:off x="7841642" y="2653101"/>
            <a:ext cx="571500" cy="338554"/>
          </a:xfrm>
          <a:prstGeom prst="rect">
            <a:avLst/>
          </a:prstGeom>
          <a:noFill/>
        </p:spPr>
        <p:txBody>
          <a:bodyPr wrap="square" rtlCol="0">
            <a:spAutoFit/>
          </a:bodyPr>
          <a:lstStyle/>
          <a:p>
            <a:r>
              <a:rPr lang="en-US" sz="1600" dirty="0"/>
              <a:t>Yes</a:t>
            </a:r>
          </a:p>
        </p:txBody>
      </p:sp>
      <p:cxnSp>
        <p:nvCxnSpPr>
          <p:cNvPr id="20" name="Straight Arrow Connector 19">
            <a:extLst>
              <a:ext uri="{FF2B5EF4-FFF2-40B4-BE49-F238E27FC236}">
                <a16:creationId xmlns:a16="http://schemas.microsoft.com/office/drawing/2014/main" id="{7ADAAB94-64C5-7B4A-A333-5CCE01DA9B08}"/>
              </a:ext>
            </a:extLst>
          </p:cNvPr>
          <p:cNvCxnSpPr>
            <a:cxnSpLocks/>
            <a:stCxn id="18" idx="2"/>
          </p:cNvCxnSpPr>
          <p:nvPr/>
        </p:nvCxnSpPr>
        <p:spPr>
          <a:xfrm>
            <a:off x="10534234" y="2818110"/>
            <a:ext cx="11484" cy="468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24B7A4D8-2BEC-DE4F-A6AB-8EFFC6EA6FF1}"/>
              </a:ext>
            </a:extLst>
          </p:cNvPr>
          <p:cNvSpPr/>
          <p:nvPr/>
        </p:nvSpPr>
        <p:spPr>
          <a:xfrm>
            <a:off x="9260535" y="3286556"/>
            <a:ext cx="2547397" cy="1374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Check if  target difference (250 or 100 units) is within (upper bound-2018 volume) and (lower bound -2018 volume)</a:t>
            </a:r>
          </a:p>
        </p:txBody>
      </p:sp>
      <p:cxnSp>
        <p:nvCxnSpPr>
          <p:cNvPr id="22" name="Straight Arrow Connector 21">
            <a:extLst>
              <a:ext uri="{FF2B5EF4-FFF2-40B4-BE49-F238E27FC236}">
                <a16:creationId xmlns:a16="http://schemas.microsoft.com/office/drawing/2014/main" id="{9EEFC13E-ED96-A849-9CAF-84C061B7171C}"/>
              </a:ext>
            </a:extLst>
          </p:cNvPr>
          <p:cNvCxnSpPr>
            <a:cxnSpLocks/>
          </p:cNvCxnSpPr>
          <p:nvPr/>
        </p:nvCxnSpPr>
        <p:spPr>
          <a:xfrm>
            <a:off x="8807811" y="5273561"/>
            <a:ext cx="5052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72AB1CD-CB09-3742-A618-FC6DA4590BEE}"/>
              </a:ext>
            </a:extLst>
          </p:cNvPr>
          <p:cNvSpPr txBox="1"/>
          <p:nvPr/>
        </p:nvSpPr>
        <p:spPr>
          <a:xfrm>
            <a:off x="8823571" y="4998568"/>
            <a:ext cx="655682" cy="338554"/>
          </a:xfrm>
          <a:prstGeom prst="rect">
            <a:avLst/>
          </a:prstGeom>
          <a:noFill/>
        </p:spPr>
        <p:txBody>
          <a:bodyPr wrap="square" rtlCol="0">
            <a:spAutoFit/>
          </a:bodyPr>
          <a:lstStyle/>
          <a:p>
            <a:r>
              <a:rPr lang="en-US" sz="1600" dirty="0"/>
              <a:t>Yes</a:t>
            </a:r>
          </a:p>
        </p:txBody>
      </p:sp>
      <p:sp>
        <p:nvSpPr>
          <p:cNvPr id="25" name="TextBox 24">
            <a:extLst>
              <a:ext uri="{FF2B5EF4-FFF2-40B4-BE49-F238E27FC236}">
                <a16:creationId xmlns:a16="http://schemas.microsoft.com/office/drawing/2014/main" id="{49564B26-399F-2844-8CD9-55F614BB1103}"/>
              </a:ext>
            </a:extLst>
          </p:cNvPr>
          <p:cNvSpPr txBox="1"/>
          <p:nvPr/>
        </p:nvSpPr>
        <p:spPr>
          <a:xfrm>
            <a:off x="8829507" y="4740282"/>
            <a:ext cx="459512" cy="338554"/>
          </a:xfrm>
          <a:prstGeom prst="rect">
            <a:avLst/>
          </a:prstGeom>
          <a:noFill/>
        </p:spPr>
        <p:txBody>
          <a:bodyPr wrap="square" rtlCol="0">
            <a:spAutoFit/>
          </a:bodyPr>
          <a:lstStyle/>
          <a:p>
            <a:r>
              <a:rPr lang="en-US" sz="1600" dirty="0"/>
              <a:t>No</a:t>
            </a:r>
          </a:p>
        </p:txBody>
      </p:sp>
      <p:cxnSp>
        <p:nvCxnSpPr>
          <p:cNvPr id="26" name="Straight Arrow Connector 25">
            <a:extLst>
              <a:ext uri="{FF2B5EF4-FFF2-40B4-BE49-F238E27FC236}">
                <a16:creationId xmlns:a16="http://schemas.microsoft.com/office/drawing/2014/main" id="{343DDDB7-A285-0344-8990-537E4C000CB5}"/>
              </a:ext>
            </a:extLst>
          </p:cNvPr>
          <p:cNvCxnSpPr>
            <a:cxnSpLocks/>
            <a:stCxn id="21" idx="2"/>
          </p:cNvCxnSpPr>
          <p:nvPr/>
        </p:nvCxnSpPr>
        <p:spPr>
          <a:xfrm flipH="1">
            <a:off x="9862873" y="4660967"/>
            <a:ext cx="671361" cy="600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5CFF39C-590B-694C-B92C-0F0D7A1046B5}"/>
              </a:ext>
            </a:extLst>
          </p:cNvPr>
          <p:cNvCxnSpPr>
            <a:cxnSpLocks/>
          </p:cNvCxnSpPr>
          <p:nvPr/>
        </p:nvCxnSpPr>
        <p:spPr>
          <a:xfrm>
            <a:off x="10492954" y="4622880"/>
            <a:ext cx="643618" cy="638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6667F71-AA43-A145-A189-8522F74C81D7}"/>
              </a:ext>
            </a:extLst>
          </p:cNvPr>
          <p:cNvSpPr txBox="1"/>
          <p:nvPr/>
        </p:nvSpPr>
        <p:spPr>
          <a:xfrm>
            <a:off x="9922379" y="4647850"/>
            <a:ext cx="659398" cy="338554"/>
          </a:xfrm>
          <a:prstGeom prst="rect">
            <a:avLst/>
          </a:prstGeom>
          <a:noFill/>
        </p:spPr>
        <p:txBody>
          <a:bodyPr wrap="square" rtlCol="0">
            <a:spAutoFit/>
          </a:bodyPr>
          <a:lstStyle/>
          <a:p>
            <a:r>
              <a:rPr lang="en-US" sz="1600" dirty="0"/>
              <a:t>Yes</a:t>
            </a:r>
          </a:p>
        </p:txBody>
      </p:sp>
      <p:sp>
        <p:nvSpPr>
          <p:cNvPr id="29" name="TextBox 28">
            <a:extLst>
              <a:ext uri="{FF2B5EF4-FFF2-40B4-BE49-F238E27FC236}">
                <a16:creationId xmlns:a16="http://schemas.microsoft.com/office/drawing/2014/main" id="{F2816169-3265-8047-B399-3C1ABF582D92}"/>
              </a:ext>
            </a:extLst>
          </p:cNvPr>
          <p:cNvSpPr txBox="1"/>
          <p:nvPr/>
        </p:nvSpPr>
        <p:spPr>
          <a:xfrm>
            <a:off x="10712305" y="4645953"/>
            <a:ext cx="465218" cy="338554"/>
          </a:xfrm>
          <a:prstGeom prst="rect">
            <a:avLst/>
          </a:prstGeom>
          <a:noFill/>
        </p:spPr>
        <p:txBody>
          <a:bodyPr wrap="square" rtlCol="0">
            <a:spAutoFit/>
          </a:bodyPr>
          <a:lstStyle/>
          <a:p>
            <a:r>
              <a:rPr lang="en-US" sz="1600" dirty="0"/>
              <a:t>No</a:t>
            </a:r>
          </a:p>
        </p:txBody>
      </p:sp>
      <p:cxnSp>
        <p:nvCxnSpPr>
          <p:cNvPr id="36" name="Straight Arrow Connector 35">
            <a:extLst>
              <a:ext uri="{FF2B5EF4-FFF2-40B4-BE49-F238E27FC236}">
                <a16:creationId xmlns:a16="http://schemas.microsoft.com/office/drawing/2014/main" id="{86903659-B428-A249-BBF5-B6F660AA52FF}"/>
              </a:ext>
            </a:extLst>
          </p:cNvPr>
          <p:cNvCxnSpPr>
            <a:cxnSpLocks/>
          </p:cNvCxnSpPr>
          <p:nvPr/>
        </p:nvCxnSpPr>
        <p:spPr>
          <a:xfrm>
            <a:off x="6331030" y="4642351"/>
            <a:ext cx="4869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22AE153-8697-3440-BE0A-2D71D943A394}"/>
              </a:ext>
            </a:extLst>
          </p:cNvPr>
          <p:cNvSpPr/>
          <p:nvPr/>
        </p:nvSpPr>
        <p:spPr>
          <a:xfrm>
            <a:off x="9325017" y="5261631"/>
            <a:ext cx="1088524" cy="852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Likely  to win with % Acc </a:t>
            </a:r>
          </a:p>
        </p:txBody>
      </p:sp>
      <p:sp>
        <p:nvSpPr>
          <p:cNvPr id="47" name="Rectangle 46">
            <a:extLst>
              <a:ext uri="{FF2B5EF4-FFF2-40B4-BE49-F238E27FC236}">
                <a16:creationId xmlns:a16="http://schemas.microsoft.com/office/drawing/2014/main" id="{6010A02A-7E71-274C-82FA-042CBE7C2C74}"/>
              </a:ext>
            </a:extLst>
          </p:cNvPr>
          <p:cNvSpPr/>
          <p:nvPr/>
        </p:nvSpPr>
        <p:spPr>
          <a:xfrm>
            <a:off x="10778079" y="5261628"/>
            <a:ext cx="1088524" cy="51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Unlikely to win</a:t>
            </a:r>
          </a:p>
        </p:txBody>
      </p:sp>
      <p:cxnSp>
        <p:nvCxnSpPr>
          <p:cNvPr id="50" name="Elbow Connector 49">
            <a:extLst>
              <a:ext uri="{FF2B5EF4-FFF2-40B4-BE49-F238E27FC236}">
                <a16:creationId xmlns:a16="http://schemas.microsoft.com/office/drawing/2014/main" id="{B065BB16-9F44-C042-97B1-FE25EA20003A}"/>
              </a:ext>
            </a:extLst>
          </p:cNvPr>
          <p:cNvCxnSpPr>
            <a:cxnSpLocks/>
          </p:cNvCxnSpPr>
          <p:nvPr/>
        </p:nvCxnSpPr>
        <p:spPr>
          <a:xfrm>
            <a:off x="8822483" y="4998568"/>
            <a:ext cx="1955596" cy="249002"/>
          </a:xfrm>
          <a:prstGeom prst="bentConnector3">
            <a:avLst>
              <a:gd name="adj1" fmla="val 85384"/>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5920696F-03AB-7F4F-A948-2692C1E392C1}"/>
              </a:ext>
            </a:extLst>
          </p:cNvPr>
          <p:cNvSpPr txBox="1"/>
          <p:nvPr/>
        </p:nvSpPr>
        <p:spPr>
          <a:xfrm rot="16200000">
            <a:off x="4522066" y="3961883"/>
            <a:ext cx="1339471" cy="307777"/>
          </a:xfrm>
          <a:prstGeom prst="rect">
            <a:avLst/>
          </a:prstGeom>
          <a:noFill/>
        </p:spPr>
        <p:txBody>
          <a:bodyPr wrap="square" rtlCol="0">
            <a:spAutoFit/>
          </a:bodyPr>
          <a:lstStyle/>
          <a:p>
            <a:r>
              <a:rPr lang="en-US" sz="1400" dirty="0"/>
              <a:t>Existing dealers</a:t>
            </a:r>
          </a:p>
        </p:txBody>
      </p:sp>
      <p:sp>
        <p:nvSpPr>
          <p:cNvPr id="70" name="Rectangle 69">
            <a:extLst>
              <a:ext uri="{FF2B5EF4-FFF2-40B4-BE49-F238E27FC236}">
                <a16:creationId xmlns:a16="http://schemas.microsoft.com/office/drawing/2014/main" id="{CA85901D-BAD7-4145-8E65-4F7901D391E3}"/>
              </a:ext>
            </a:extLst>
          </p:cNvPr>
          <p:cNvSpPr/>
          <p:nvPr/>
        </p:nvSpPr>
        <p:spPr>
          <a:xfrm>
            <a:off x="674514" y="2016763"/>
            <a:ext cx="4834713" cy="438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83E90E8E-980F-EC48-9729-0CFB96F472B2}"/>
              </a:ext>
            </a:extLst>
          </p:cNvPr>
          <p:cNvSpPr txBox="1"/>
          <p:nvPr/>
        </p:nvSpPr>
        <p:spPr>
          <a:xfrm>
            <a:off x="4973934" y="5472682"/>
            <a:ext cx="4339158" cy="738664"/>
          </a:xfrm>
          <a:prstGeom prst="rect">
            <a:avLst/>
          </a:prstGeom>
          <a:noFill/>
        </p:spPr>
        <p:txBody>
          <a:bodyPr wrap="square" rtlCol="0">
            <a:spAutoFit/>
          </a:bodyPr>
          <a:lstStyle/>
          <a:p>
            <a:r>
              <a:rPr lang="en-US" sz="1400" b="1" dirty="0"/>
              <a:t>Exceptional case</a:t>
            </a:r>
            <a:r>
              <a:rPr lang="en-US" sz="1400" dirty="0"/>
              <a:t>: The predictive model returns </a:t>
            </a:r>
            <a:r>
              <a:rPr lang="en-US" sz="1400" dirty="0" err="1"/>
              <a:t>NaN</a:t>
            </a:r>
            <a:r>
              <a:rPr lang="en-US" sz="1400" dirty="0"/>
              <a:t> value which means that the algorithm failed to converge.  Such dealers are classified to </a:t>
            </a:r>
            <a:r>
              <a:rPr lang="en-US" sz="1400" b="1" dirty="0"/>
              <a:t>uncertainty</a:t>
            </a:r>
            <a:r>
              <a:rPr lang="en-US" sz="1400" dirty="0"/>
              <a:t> group.</a:t>
            </a:r>
          </a:p>
        </p:txBody>
      </p:sp>
      <p:sp>
        <p:nvSpPr>
          <p:cNvPr id="6" name="TextBox 5">
            <a:extLst>
              <a:ext uri="{FF2B5EF4-FFF2-40B4-BE49-F238E27FC236}">
                <a16:creationId xmlns:a16="http://schemas.microsoft.com/office/drawing/2014/main" id="{08FC6A80-8432-B245-B00E-DF245AC2E55F}"/>
              </a:ext>
            </a:extLst>
          </p:cNvPr>
          <p:cNvSpPr txBox="1"/>
          <p:nvPr/>
        </p:nvSpPr>
        <p:spPr>
          <a:xfrm>
            <a:off x="587376" y="1069901"/>
            <a:ext cx="5280024" cy="646331"/>
          </a:xfrm>
          <a:prstGeom prst="rect">
            <a:avLst/>
          </a:prstGeom>
          <a:noFill/>
        </p:spPr>
        <p:txBody>
          <a:bodyPr wrap="square" rtlCol="0">
            <a:spAutoFit/>
          </a:bodyPr>
          <a:lstStyle/>
          <a:p>
            <a:r>
              <a:rPr lang="en-US" dirty="0"/>
              <a:t>Use forecasted range to decide on dealers who are likely to meet conditions of trip reward</a:t>
            </a:r>
          </a:p>
        </p:txBody>
      </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20614837-0C72-3D4F-921F-832F2F334159}"/>
                  </a:ext>
                </a:extLst>
              </p:cNvPr>
              <p:cNvSpPr txBox="1"/>
              <p:nvPr/>
            </p:nvSpPr>
            <p:spPr>
              <a:xfrm>
                <a:off x="529168" y="2061435"/>
                <a:ext cx="5125403" cy="33855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𝐿𝑜𝑤𝑒𝑟</m:t>
                      </m:r>
                      <m:r>
                        <a:rPr lang="en-US" sz="1600" b="0" i="1" smtClean="0">
                          <a:latin typeface="Cambria Math" panose="02040503050406030204" pitchFamily="18" charset="0"/>
                        </a:rPr>
                        <m:t> </m:t>
                      </m:r>
                      <m:r>
                        <a:rPr lang="en-US" sz="1600" b="0" i="1" smtClean="0">
                          <a:latin typeface="Cambria Math" panose="02040503050406030204" pitchFamily="18" charset="0"/>
                        </a:rPr>
                        <m:t>𝑒𝑠𝑡𝑖𝑚𝑎𝑡𝑒</m:t>
                      </m:r>
                      <m:r>
                        <a:rPr lang="en-US" sz="1600" b="0" i="1" smtClean="0">
                          <a:latin typeface="Cambria Math" panose="02040503050406030204" pitchFamily="18" charset="0"/>
                        </a:rPr>
                        <m:t>≤</m:t>
                      </m:r>
                      <m:r>
                        <a:rPr lang="en-US" sz="1600" b="0" i="1" smtClean="0">
                          <a:latin typeface="Cambria Math" panose="02040503050406030204" pitchFamily="18" charset="0"/>
                        </a:rPr>
                        <m:t>𝑇𝑎𝑟𝑔𝑒𝑡</m:t>
                      </m:r>
                      <m:r>
                        <a:rPr lang="en-US" sz="1600" b="0" i="1" smtClean="0">
                          <a:latin typeface="Cambria Math" panose="02040503050406030204" pitchFamily="18" charset="0"/>
                        </a:rPr>
                        <m:t> </m:t>
                      </m:r>
                      <m:r>
                        <a:rPr lang="en-US" sz="1600" b="0" i="1" smtClean="0">
                          <a:latin typeface="Cambria Math" panose="02040503050406030204" pitchFamily="18" charset="0"/>
                        </a:rPr>
                        <m:t>𝑣𝑜𝑙𝑢𝑚𝑒</m:t>
                      </m:r>
                      <m:r>
                        <a:rPr lang="en-US" sz="1600" b="0" i="1" smtClean="0">
                          <a:latin typeface="Cambria Math" panose="02040503050406030204" pitchFamily="18" charset="0"/>
                        </a:rPr>
                        <m:t>≤</m:t>
                      </m:r>
                      <m:r>
                        <a:rPr lang="en-US" sz="1600" b="0" i="1" smtClean="0">
                          <a:latin typeface="Cambria Math" panose="02040503050406030204" pitchFamily="18" charset="0"/>
                        </a:rPr>
                        <m:t>𝑈𝑝𝑝𝑒𝑟</m:t>
                      </m:r>
                      <m:r>
                        <a:rPr lang="en-US" sz="1600" b="0" i="1" smtClean="0">
                          <a:latin typeface="Cambria Math" panose="02040503050406030204" pitchFamily="18" charset="0"/>
                        </a:rPr>
                        <m:t> </m:t>
                      </m:r>
                      <m:r>
                        <a:rPr lang="en-US" sz="1600" b="0" i="1" smtClean="0">
                          <a:latin typeface="Cambria Math" panose="02040503050406030204" pitchFamily="18" charset="0"/>
                        </a:rPr>
                        <m:t>𝑒𝑠𝑡𝑖𝑚𝑎𝑡𝑒</m:t>
                      </m:r>
                    </m:oMath>
                  </m:oMathPara>
                </a14:m>
                <a:endParaRPr lang="en-US" sz="1600" dirty="0"/>
              </a:p>
            </p:txBody>
          </p:sp>
        </mc:Choice>
        <mc:Fallback>
          <p:sp>
            <p:nvSpPr>
              <p:cNvPr id="23" name="TextBox 22">
                <a:extLst>
                  <a:ext uri="{FF2B5EF4-FFF2-40B4-BE49-F238E27FC236}">
                    <a16:creationId xmlns:a16="http://schemas.microsoft.com/office/drawing/2014/main" id="{20614837-0C72-3D4F-921F-832F2F334159}"/>
                  </a:ext>
                </a:extLst>
              </p:cNvPr>
              <p:cNvSpPr txBox="1">
                <a:spLocks noRot="1" noChangeAspect="1" noMove="1" noResize="1" noEditPoints="1" noAdjustHandles="1" noChangeArrowheads="1" noChangeShapeType="1" noTextEdit="1"/>
              </p:cNvSpPr>
              <p:nvPr/>
            </p:nvSpPr>
            <p:spPr>
              <a:xfrm>
                <a:off x="529168" y="2061435"/>
                <a:ext cx="5125403" cy="338554"/>
              </a:xfrm>
              <a:prstGeom prst="rect">
                <a:avLst/>
              </a:prstGeom>
              <a:blipFill>
                <a:blip r:embed="rId4"/>
                <a:stretch>
                  <a:fillRect b="-10714"/>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2C13FD36-7D8B-8E40-AAD8-B6D982769E5B}"/>
              </a:ext>
            </a:extLst>
          </p:cNvPr>
          <p:cNvCxnSpPr/>
          <p:nvPr/>
        </p:nvCxnSpPr>
        <p:spPr>
          <a:xfrm>
            <a:off x="2730500" y="2455273"/>
            <a:ext cx="0" cy="5363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94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D54B0A0-8D6A-D94B-9041-C383E404DC5F}"/>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4">
            <a:extLst>
              <a:ext uri="{FF2B5EF4-FFF2-40B4-BE49-F238E27FC236}">
                <a16:creationId xmlns:a16="http://schemas.microsoft.com/office/drawing/2014/main" id="{84775FB8-82FA-3441-BD97-B59159E213D6}"/>
              </a:ext>
            </a:extLst>
          </p:cNvPr>
          <p:cNvSpPr txBox="1">
            <a:spLocks/>
          </p:cNvSpPr>
          <p:nvPr/>
        </p:nvSpPr>
        <p:spPr>
          <a:xfrm>
            <a:off x="855133" y="402013"/>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Ranking of dealers by certainty degree</a:t>
            </a:r>
          </a:p>
        </p:txBody>
      </p:sp>
      <p:pic>
        <p:nvPicPr>
          <p:cNvPr id="6" name="Picture 5">
            <a:extLst>
              <a:ext uri="{FF2B5EF4-FFF2-40B4-BE49-F238E27FC236}">
                <a16:creationId xmlns:a16="http://schemas.microsoft.com/office/drawing/2014/main" id="{CE9B84CF-388D-3942-A6A6-960CD6E2FFF8}"/>
              </a:ext>
            </a:extLst>
          </p:cNvPr>
          <p:cNvPicPr>
            <a:picLocks noChangeAspect="1"/>
          </p:cNvPicPr>
          <p:nvPr/>
        </p:nvPicPr>
        <p:blipFill rotWithShape="1">
          <a:blip r:embed="rId3"/>
          <a:srcRect r="10406"/>
          <a:stretch/>
        </p:blipFill>
        <p:spPr>
          <a:xfrm>
            <a:off x="676274" y="1080885"/>
            <a:ext cx="11013079" cy="4696229"/>
          </a:xfrm>
          <a:prstGeom prst="rect">
            <a:avLst/>
          </a:prstGeom>
        </p:spPr>
      </p:pic>
      <p:sp>
        <p:nvSpPr>
          <p:cNvPr id="4" name="Rounded Rectangle 3">
            <a:extLst>
              <a:ext uri="{FF2B5EF4-FFF2-40B4-BE49-F238E27FC236}">
                <a16:creationId xmlns:a16="http://schemas.microsoft.com/office/drawing/2014/main" id="{486C9A0C-DE64-C648-9C7D-30E1F28E1AA8}"/>
              </a:ext>
            </a:extLst>
          </p:cNvPr>
          <p:cNvSpPr/>
          <p:nvPr/>
        </p:nvSpPr>
        <p:spPr>
          <a:xfrm>
            <a:off x="676274" y="5270500"/>
            <a:ext cx="10874915" cy="165100"/>
          </a:xfrm>
          <a:prstGeom prst="roundRect">
            <a:avLst/>
          </a:prstGeom>
          <a:solidFill>
            <a:srgbClr val="00B0F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F8BE41D8-F30B-EA4F-9095-AE3FDC3FBDB0}"/>
              </a:ext>
            </a:extLst>
          </p:cNvPr>
          <p:cNvCxnSpPr/>
          <p:nvPr/>
        </p:nvCxnSpPr>
        <p:spPr>
          <a:xfrm>
            <a:off x="2692400" y="5435600"/>
            <a:ext cx="546100" cy="546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8E1BC57-DFCC-2848-908F-9E29A701288C}"/>
              </a:ext>
            </a:extLst>
          </p:cNvPr>
          <p:cNvSpPr txBox="1"/>
          <p:nvPr/>
        </p:nvSpPr>
        <p:spPr>
          <a:xfrm>
            <a:off x="3243531" y="5812423"/>
            <a:ext cx="2870200" cy="338554"/>
          </a:xfrm>
          <a:prstGeom prst="rect">
            <a:avLst/>
          </a:prstGeom>
          <a:noFill/>
        </p:spPr>
        <p:txBody>
          <a:bodyPr wrap="square" rtlCol="0">
            <a:spAutoFit/>
          </a:bodyPr>
          <a:lstStyle/>
          <a:p>
            <a:r>
              <a:rPr lang="en-US" sz="1600" dirty="0"/>
              <a:t>Outside of forecasted range</a:t>
            </a:r>
          </a:p>
        </p:txBody>
      </p:sp>
      <p:sp>
        <p:nvSpPr>
          <p:cNvPr id="9" name="Rectangle 8">
            <a:extLst>
              <a:ext uri="{FF2B5EF4-FFF2-40B4-BE49-F238E27FC236}">
                <a16:creationId xmlns:a16="http://schemas.microsoft.com/office/drawing/2014/main" id="{8E5E7C2A-A0B3-734C-9A3E-391DF3D56FEE}"/>
              </a:ext>
            </a:extLst>
          </p:cNvPr>
          <p:cNvSpPr/>
          <p:nvPr/>
        </p:nvSpPr>
        <p:spPr>
          <a:xfrm>
            <a:off x="10731500" y="5118100"/>
            <a:ext cx="819689" cy="152400"/>
          </a:xfrm>
          <a:prstGeom prst="rect">
            <a:avLst/>
          </a:prstGeom>
          <a:solidFill>
            <a:schemeClr val="accent6">
              <a:lumMod val="60000"/>
              <a:lumOff val="40000"/>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7DA4B1-F9B8-B14F-8DED-202BD6D79E68}"/>
              </a:ext>
            </a:extLst>
          </p:cNvPr>
          <p:cNvSpPr txBox="1"/>
          <p:nvPr/>
        </p:nvSpPr>
        <p:spPr>
          <a:xfrm>
            <a:off x="8470900" y="5812423"/>
            <a:ext cx="3556000" cy="338554"/>
          </a:xfrm>
          <a:prstGeom prst="rect">
            <a:avLst/>
          </a:prstGeom>
          <a:noFill/>
        </p:spPr>
        <p:txBody>
          <a:bodyPr wrap="square" rtlCol="0">
            <a:spAutoFit/>
          </a:bodyPr>
          <a:lstStyle/>
          <a:p>
            <a:r>
              <a:rPr lang="en-US" sz="1600" dirty="0"/>
              <a:t>    Projected to win with 77.3% accuracy</a:t>
            </a:r>
          </a:p>
        </p:txBody>
      </p:sp>
      <p:cxnSp>
        <p:nvCxnSpPr>
          <p:cNvPr id="12" name="Elbow Connector 11">
            <a:extLst>
              <a:ext uri="{FF2B5EF4-FFF2-40B4-BE49-F238E27FC236}">
                <a16:creationId xmlns:a16="http://schemas.microsoft.com/office/drawing/2014/main" id="{D5001B89-AC04-1940-A62B-7C30BF69E17B}"/>
              </a:ext>
            </a:extLst>
          </p:cNvPr>
          <p:cNvCxnSpPr>
            <a:cxnSpLocks/>
          </p:cNvCxnSpPr>
          <p:nvPr/>
        </p:nvCxnSpPr>
        <p:spPr>
          <a:xfrm rot="16200000" flipH="1">
            <a:off x="11286247" y="5459241"/>
            <a:ext cx="618125" cy="88242"/>
          </a:xfrm>
          <a:prstGeom prst="bentConnector3">
            <a:avLst>
              <a:gd name="adj1" fmla="val -1365"/>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59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DCC465A-9A10-0442-A337-11C4D508AB1B}"/>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4">
            <a:extLst>
              <a:ext uri="{FF2B5EF4-FFF2-40B4-BE49-F238E27FC236}">
                <a16:creationId xmlns:a16="http://schemas.microsoft.com/office/drawing/2014/main" id="{623B8C56-1791-9B4C-93ED-FA660582C8EE}"/>
              </a:ext>
            </a:extLst>
          </p:cNvPr>
          <p:cNvSpPr txBox="1">
            <a:spLocks/>
          </p:cNvSpPr>
          <p:nvPr/>
        </p:nvSpPr>
        <p:spPr>
          <a:xfrm>
            <a:off x="855133" y="402013"/>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Lessons from purchasing behavior forecasting</a:t>
            </a:r>
          </a:p>
        </p:txBody>
      </p:sp>
      <p:sp>
        <p:nvSpPr>
          <p:cNvPr id="5" name="TextBox 4">
            <a:extLst>
              <a:ext uri="{FF2B5EF4-FFF2-40B4-BE49-F238E27FC236}">
                <a16:creationId xmlns:a16="http://schemas.microsoft.com/office/drawing/2014/main" id="{67A1C742-DB65-8346-B516-A1A712A8B947}"/>
              </a:ext>
            </a:extLst>
          </p:cNvPr>
          <p:cNvSpPr txBox="1"/>
          <p:nvPr/>
        </p:nvSpPr>
        <p:spPr>
          <a:xfrm>
            <a:off x="676274" y="1136821"/>
            <a:ext cx="10696043" cy="4801314"/>
          </a:xfrm>
          <a:prstGeom prst="rect">
            <a:avLst/>
          </a:prstGeom>
          <a:noFill/>
        </p:spPr>
        <p:txBody>
          <a:bodyPr wrap="square" rtlCol="0">
            <a:spAutoFit/>
          </a:bodyPr>
          <a:lstStyle/>
          <a:p>
            <a:pPr marL="285750" indent="-285750">
              <a:buFont typeface="Arial" panose="020B0604020202020204" pitchFamily="34" charset="0"/>
              <a:buChar char="•"/>
            </a:pPr>
            <a:r>
              <a:rPr lang="en-US" dirty="0"/>
              <a:t>Repeated patterns in purchasing behavior are essential to reliable forecasting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Presence of sporadic spikes or dips hampers forecasting accuracy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Future uncertainty is inherent to forecasting and important to assess for informed decision making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uncertainty is integrated into forecasted range of real values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90% (95%) prediction intervals derived from SARIMA models are too wide that renders them impractical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Model accuracy estimated using MAPE gives idea of uncertainty extent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Lower and upper purchased amounts calculated from MAPE provide desired forecasted range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MAPE-based range forecast allows to check if dealer is likely to hit targeted purchase quantity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Dealers projected to win are ranked according to model accuracy</a:t>
            </a:r>
          </a:p>
        </p:txBody>
      </p:sp>
    </p:spTree>
    <p:extLst>
      <p:ext uri="{BB962C8B-B14F-4D97-AF65-F5344CB8AC3E}">
        <p14:creationId xmlns:p14="http://schemas.microsoft.com/office/powerpoint/2010/main" val="31031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500"/>
                                  </p:stCondLst>
                                  <p:childTnLst>
                                    <p:set>
                                      <p:cBhvr>
                                        <p:cTn id="3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0133A3-AFD9-0548-B2EB-4C3CCE0CDE1C}"/>
              </a:ext>
            </a:extLst>
          </p:cNvPr>
          <p:cNvSpPr txBox="1"/>
          <p:nvPr/>
        </p:nvSpPr>
        <p:spPr>
          <a:xfrm>
            <a:off x="1585913" y="1528763"/>
            <a:ext cx="9272587" cy="1938992"/>
          </a:xfrm>
          <a:prstGeom prst="rect">
            <a:avLst/>
          </a:prstGeom>
          <a:noFill/>
        </p:spPr>
        <p:txBody>
          <a:bodyPr wrap="square" rtlCol="0">
            <a:spAutoFit/>
          </a:bodyPr>
          <a:lstStyle/>
          <a:p>
            <a:pPr algn="ctr"/>
            <a:r>
              <a:rPr lang="en-US" sz="6000" dirty="0"/>
              <a:t>Thank you for your attention!</a:t>
            </a:r>
          </a:p>
        </p:txBody>
      </p:sp>
    </p:spTree>
    <p:extLst>
      <p:ext uri="{BB962C8B-B14F-4D97-AF65-F5344CB8AC3E}">
        <p14:creationId xmlns:p14="http://schemas.microsoft.com/office/powerpoint/2010/main" val="166102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43BCD1-62B5-E04D-A48C-859F1AD12E62}"/>
              </a:ext>
            </a:extLst>
          </p:cNvPr>
          <p:cNvPicPr>
            <a:picLocks noChangeAspect="1"/>
          </p:cNvPicPr>
          <p:nvPr/>
        </p:nvPicPr>
        <p:blipFill>
          <a:blip r:embed="rId3"/>
          <a:stretch>
            <a:fillRect/>
          </a:stretch>
        </p:blipFill>
        <p:spPr>
          <a:xfrm>
            <a:off x="-84882" y="0"/>
            <a:ext cx="12276881" cy="6250329"/>
          </a:xfrm>
          <a:prstGeom prst="rect">
            <a:avLst/>
          </a:prstGeom>
        </p:spPr>
      </p:pic>
      <p:sp>
        <p:nvSpPr>
          <p:cNvPr id="83" name="Text Placeholder 24">
            <a:extLst>
              <a:ext uri="{FF2B5EF4-FFF2-40B4-BE49-F238E27FC236}">
                <a16:creationId xmlns:a16="http://schemas.microsoft.com/office/drawing/2014/main" id="{9B9C015D-B1F6-6F47-B8F8-D0E917D1F087}"/>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Why accuracy of forecasting matters </a:t>
            </a:r>
          </a:p>
        </p:txBody>
      </p:sp>
      <p:cxnSp>
        <p:nvCxnSpPr>
          <p:cNvPr id="84" name="Straight Connector 83">
            <a:extLst>
              <a:ext uri="{FF2B5EF4-FFF2-40B4-BE49-F238E27FC236}">
                <a16:creationId xmlns:a16="http://schemas.microsoft.com/office/drawing/2014/main" id="{691D7716-E28E-A549-A201-BE43FE06B208}"/>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446D5C-E239-8F4F-9A2B-62405A415D52}"/>
              </a:ext>
            </a:extLst>
          </p:cNvPr>
          <p:cNvSpPr txBox="1"/>
          <p:nvPr/>
        </p:nvSpPr>
        <p:spPr>
          <a:xfrm>
            <a:off x="6562846" y="1091659"/>
            <a:ext cx="5185458" cy="3139321"/>
          </a:xfrm>
          <a:prstGeom prst="rect">
            <a:avLst/>
          </a:prstGeom>
          <a:noFill/>
        </p:spPr>
        <p:txBody>
          <a:bodyPr wrap="square" rtlCol="0">
            <a:spAutoFit/>
          </a:bodyPr>
          <a:lstStyle/>
          <a:p>
            <a:pPr marL="285750" indent="-285750">
              <a:buFont typeface="Arial" panose="020B0604020202020204" pitchFamily="34" charset="0"/>
              <a:buChar char="•"/>
            </a:pPr>
            <a:r>
              <a:rPr lang="en-US" b="1" dirty="0"/>
              <a:t>Effective investment (e.g., incentive) or inventory management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Alignment with go-to-market strategy</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Business goal setting</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Strategic planning to increase sales growth</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Realistic expectations on sales team performance</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CAC077B5-D48C-7144-AE22-77029FABAA3B}"/>
              </a:ext>
            </a:extLst>
          </p:cNvPr>
          <p:cNvSpPr txBox="1"/>
          <p:nvPr/>
        </p:nvSpPr>
        <p:spPr>
          <a:xfrm>
            <a:off x="4293863" y="4648004"/>
            <a:ext cx="3183382" cy="2031325"/>
          </a:xfrm>
          <a:prstGeom prst="rect">
            <a:avLst/>
          </a:prstGeom>
          <a:noFill/>
        </p:spPr>
        <p:txBody>
          <a:bodyPr wrap="square" rtlCol="0">
            <a:spAutoFit/>
          </a:bodyPr>
          <a:lstStyle/>
          <a:p>
            <a:r>
              <a:rPr lang="en-US" dirty="0"/>
              <a:t>Sales volume forecast by </a:t>
            </a:r>
          </a:p>
          <a:p>
            <a:pPr marL="285750" indent="-285750">
              <a:buFont typeface="Arial" panose="020B0604020202020204" pitchFamily="34" charset="0"/>
              <a:buChar char="•"/>
            </a:pPr>
            <a:r>
              <a:rPr lang="en-US" dirty="0"/>
              <a:t>Product type</a:t>
            </a:r>
          </a:p>
          <a:p>
            <a:pPr marL="285750" indent="-285750">
              <a:buFont typeface="Arial" panose="020B0604020202020204" pitchFamily="34" charset="0"/>
              <a:buChar char="•"/>
            </a:pPr>
            <a:r>
              <a:rPr lang="en-US" dirty="0"/>
              <a:t>Service/rebate program type</a:t>
            </a:r>
          </a:p>
          <a:p>
            <a:pPr marL="285750" indent="-285750">
              <a:buFont typeface="Arial" panose="020B0604020202020204" pitchFamily="34" charset="0"/>
              <a:buChar char="•"/>
            </a:pPr>
            <a:r>
              <a:rPr lang="en-US" dirty="0"/>
              <a:t>Dealer</a:t>
            </a:r>
          </a:p>
          <a:p>
            <a:pPr marL="285750" indent="-285750">
              <a:buFont typeface="Arial" panose="020B0604020202020204" pitchFamily="34" charset="0"/>
              <a:buChar char="•"/>
            </a:pPr>
            <a:r>
              <a:rPr lang="en-US" dirty="0"/>
              <a:t>Time period</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7250502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07F9352E-C324-3F41-A615-ED100F574944}"/>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Driving factors of efficient and accurate forecasting</a:t>
            </a:r>
          </a:p>
        </p:txBody>
      </p:sp>
      <p:cxnSp>
        <p:nvCxnSpPr>
          <p:cNvPr id="3" name="Straight Connector 2">
            <a:extLst>
              <a:ext uri="{FF2B5EF4-FFF2-40B4-BE49-F238E27FC236}">
                <a16:creationId xmlns:a16="http://schemas.microsoft.com/office/drawing/2014/main" id="{DBA7486F-1A99-1E45-9432-FCC7CDC3750C}"/>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19CA2B66-C5AF-3E4F-AB38-C39D0A50E0EC}"/>
              </a:ext>
            </a:extLst>
          </p:cNvPr>
          <p:cNvGrpSpPr/>
          <p:nvPr/>
        </p:nvGrpSpPr>
        <p:grpSpPr>
          <a:xfrm>
            <a:off x="3297367" y="1341974"/>
            <a:ext cx="2231597" cy="4626103"/>
            <a:chOff x="3297367" y="1341974"/>
            <a:chExt cx="2231597" cy="4626103"/>
          </a:xfrm>
        </p:grpSpPr>
        <p:sp>
          <p:nvSpPr>
            <p:cNvPr id="8" name="Rectangle 7">
              <a:extLst>
                <a:ext uri="{FF2B5EF4-FFF2-40B4-BE49-F238E27FC236}">
                  <a16:creationId xmlns:a16="http://schemas.microsoft.com/office/drawing/2014/main" id="{0C427CDB-1250-574B-B751-677093F1F203}"/>
                </a:ext>
              </a:extLst>
            </p:cNvPr>
            <p:cNvSpPr/>
            <p:nvPr/>
          </p:nvSpPr>
          <p:spPr>
            <a:xfrm>
              <a:off x="3297367" y="1341974"/>
              <a:ext cx="2231597" cy="55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Experimentation</a:t>
              </a:r>
            </a:p>
          </p:txBody>
        </p:sp>
        <p:sp>
          <p:nvSpPr>
            <p:cNvPr id="10" name="Rectangle 9">
              <a:extLst>
                <a:ext uri="{FF2B5EF4-FFF2-40B4-BE49-F238E27FC236}">
                  <a16:creationId xmlns:a16="http://schemas.microsoft.com/office/drawing/2014/main" id="{0493D95E-F054-D64B-B6DF-3D9272CD116B}"/>
                </a:ext>
              </a:extLst>
            </p:cNvPr>
            <p:cNvSpPr/>
            <p:nvPr/>
          </p:nvSpPr>
          <p:spPr>
            <a:xfrm>
              <a:off x="3297367" y="1898028"/>
              <a:ext cx="2231597" cy="40700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sign&#10;&#10;Description automatically generated">
              <a:extLst>
                <a:ext uri="{FF2B5EF4-FFF2-40B4-BE49-F238E27FC236}">
                  <a16:creationId xmlns:a16="http://schemas.microsoft.com/office/drawing/2014/main" id="{739766D9-C3EF-AB4F-ACAB-84711470648A}"/>
                </a:ext>
              </a:extLst>
            </p:cNvPr>
            <p:cNvPicPr>
              <a:picLocks noChangeAspect="1"/>
            </p:cNvPicPr>
            <p:nvPr/>
          </p:nvPicPr>
          <p:blipFill>
            <a:blip r:embed="rId3"/>
            <a:stretch>
              <a:fillRect/>
            </a:stretch>
          </p:blipFill>
          <p:spPr>
            <a:xfrm>
              <a:off x="4192900" y="2120063"/>
              <a:ext cx="910019" cy="705265"/>
            </a:xfrm>
            <a:prstGeom prst="rect">
              <a:avLst/>
            </a:prstGeom>
          </p:spPr>
        </p:pic>
        <p:pic>
          <p:nvPicPr>
            <p:cNvPr id="12" name="Picture 11">
              <a:extLst>
                <a:ext uri="{FF2B5EF4-FFF2-40B4-BE49-F238E27FC236}">
                  <a16:creationId xmlns:a16="http://schemas.microsoft.com/office/drawing/2014/main" id="{E48490C7-A10F-8F4E-84EC-2C6CC141E193}"/>
                </a:ext>
              </a:extLst>
            </p:cNvPr>
            <p:cNvPicPr>
              <a:picLocks noChangeAspect="1"/>
            </p:cNvPicPr>
            <p:nvPr/>
          </p:nvPicPr>
          <p:blipFill>
            <a:blip r:embed="rId4"/>
            <a:stretch>
              <a:fillRect/>
            </a:stretch>
          </p:blipFill>
          <p:spPr>
            <a:xfrm>
              <a:off x="3507834" y="2120063"/>
              <a:ext cx="752617" cy="837819"/>
            </a:xfrm>
            <a:prstGeom prst="rect">
              <a:avLst/>
            </a:prstGeom>
          </p:spPr>
        </p:pic>
        <p:pic>
          <p:nvPicPr>
            <p:cNvPr id="13" name="Picture 12">
              <a:extLst>
                <a:ext uri="{FF2B5EF4-FFF2-40B4-BE49-F238E27FC236}">
                  <a16:creationId xmlns:a16="http://schemas.microsoft.com/office/drawing/2014/main" id="{978D68F5-4DCD-4845-A577-0A66D8EE71B7}"/>
                </a:ext>
              </a:extLst>
            </p:cNvPr>
            <p:cNvPicPr>
              <a:picLocks noChangeAspect="1"/>
            </p:cNvPicPr>
            <p:nvPr/>
          </p:nvPicPr>
          <p:blipFill>
            <a:blip r:embed="rId5"/>
            <a:stretch>
              <a:fillRect/>
            </a:stretch>
          </p:blipFill>
          <p:spPr>
            <a:xfrm>
              <a:off x="3328065" y="3262799"/>
              <a:ext cx="2078735" cy="1161646"/>
            </a:xfrm>
            <a:prstGeom prst="rect">
              <a:avLst/>
            </a:prstGeom>
          </p:spPr>
        </p:pic>
        <p:sp>
          <p:nvSpPr>
            <p:cNvPr id="14" name="TextBox 13">
              <a:extLst>
                <a:ext uri="{FF2B5EF4-FFF2-40B4-BE49-F238E27FC236}">
                  <a16:creationId xmlns:a16="http://schemas.microsoft.com/office/drawing/2014/main" id="{C0B2F808-D960-7F4B-A6C5-1EA5053AD9AA}"/>
                </a:ext>
              </a:extLst>
            </p:cNvPr>
            <p:cNvSpPr txBox="1"/>
            <p:nvPr/>
          </p:nvSpPr>
          <p:spPr>
            <a:xfrm>
              <a:off x="3407669" y="4253172"/>
              <a:ext cx="2021248" cy="307777"/>
            </a:xfrm>
            <a:prstGeom prst="rect">
              <a:avLst/>
            </a:prstGeom>
            <a:noFill/>
          </p:spPr>
          <p:txBody>
            <a:bodyPr wrap="square" rtlCol="0">
              <a:spAutoFit/>
            </a:bodyPr>
            <a:lstStyle/>
            <a:p>
              <a:r>
                <a:rPr lang="en-US" sz="1400" dirty="0"/>
                <a:t>Feature engineering</a:t>
              </a:r>
            </a:p>
          </p:txBody>
        </p:sp>
        <p:sp>
          <p:nvSpPr>
            <p:cNvPr id="15" name="TextBox 14">
              <a:extLst>
                <a:ext uri="{FF2B5EF4-FFF2-40B4-BE49-F238E27FC236}">
                  <a16:creationId xmlns:a16="http://schemas.microsoft.com/office/drawing/2014/main" id="{1C2ADE25-A32A-AD4A-B230-400C42174E6F}"/>
                </a:ext>
              </a:extLst>
            </p:cNvPr>
            <p:cNvSpPr txBox="1"/>
            <p:nvPr/>
          </p:nvSpPr>
          <p:spPr>
            <a:xfrm>
              <a:off x="3523136" y="2949597"/>
              <a:ext cx="1807191" cy="307777"/>
            </a:xfrm>
            <a:prstGeom prst="rect">
              <a:avLst/>
            </a:prstGeom>
            <a:noFill/>
          </p:spPr>
          <p:txBody>
            <a:bodyPr wrap="square" rtlCol="0">
              <a:spAutoFit/>
            </a:bodyPr>
            <a:lstStyle/>
            <a:p>
              <a:r>
                <a:rPr lang="en-US" sz="1400" dirty="0"/>
                <a:t>Model prototyping</a:t>
              </a:r>
            </a:p>
          </p:txBody>
        </p:sp>
        <p:sp>
          <p:nvSpPr>
            <p:cNvPr id="16" name="TextBox 15">
              <a:extLst>
                <a:ext uri="{FF2B5EF4-FFF2-40B4-BE49-F238E27FC236}">
                  <a16:creationId xmlns:a16="http://schemas.microsoft.com/office/drawing/2014/main" id="{C93BD431-460B-9B4B-A6BC-565C6B2B950C}"/>
                </a:ext>
              </a:extLst>
            </p:cNvPr>
            <p:cNvSpPr txBox="1"/>
            <p:nvPr/>
          </p:nvSpPr>
          <p:spPr>
            <a:xfrm>
              <a:off x="3420471" y="4672203"/>
              <a:ext cx="1956718" cy="1169551"/>
            </a:xfrm>
            <a:prstGeom prst="rect">
              <a:avLst/>
            </a:prstGeom>
            <a:noFill/>
          </p:spPr>
          <p:txBody>
            <a:bodyPr wrap="square" rtlCol="0">
              <a:spAutoFit/>
            </a:bodyPr>
            <a:lstStyle/>
            <a:p>
              <a:r>
                <a:rPr lang="en-US" sz="1400" dirty="0"/>
                <a:t>Training, hyperparameter tuning</a:t>
              </a:r>
            </a:p>
            <a:p>
              <a:r>
                <a:rPr lang="en-US" sz="1400" dirty="0"/>
                <a:t> </a:t>
              </a:r>
            </a:p>
            <a:p>
              <a:r>
                <a:rPr lang="en-US" sz="1400" dirty="0"/>
                <a:t>Accuracy assessment (hold out method)</a:t>
              </a:r>
            </a:p>
          </p:txBody>
        </p:sp>
      </p:grpSp>
      <p:grpSp>
        <p:nvGrpSpPr>
          <p:cNvPr id="4" name="Group 3">
            <a:extLst>
              <a:ext uri="{FF2B5EF4-FFF2-40B4-BE49-F238E27FC236}">
                <a16:creationId xmlns:a16="http://schemas.microsoft.com/office/drawing/2014/main" id="{DEB94F09-D61F-2640-B35B-1170022689E3}"/>
              </a:ext>
            </a:extLst>
          </p:cNvPr>
          <p:cNvGrpSpPr/>
          <p:nvPr/>
        </p:nvGrpSpPr>
        <p:grpSpPr>
          <a:xfrm>
            <a:off x="958283" y="1341975"/>
            <a:ext cx="2025582" cy="4626102"/>
            <a:chOff x="958283" y="1341975"/>
            <a:chExt cx="2025582" cy="4626102"/>
          </a:xfrm>
        </p:grpSpPr>
        <p:sp>
          <p:nvSpPr>
            <p:cNvPr id="5" name="Rectangle 4">
              <a:extLst>
                <a:ext uri="{FF2B5EF4-FFF2-40B4-BE49-F238E27FC236}">
                  <a16:creationId xmlns:a16="http://schemas.microsoft.com/office/drawing/2014/main" id="{90A0ADC0-3A43-E347-8482-BC72A7E9EC65}"/>
                </a:ext>
              </a:extLst>
            </p:cNvPr>
            <p:cNvSpPr/>
            <p:nvPr/>
          </p:nvSpPr>
          <p:spPr>
            <a:xfrm>
              <a:off x="1081388" y="1341975"/>
              <a:ext cx="1779373" cy="55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preparation</a:t>
              </a:r>
            </a:p>
          </p:txBody>
        </p:sp>
        <p:pic>
          <p:nvPicPr>
            <p:cNvPr id="6" name="Picture 5">
              <a:extLst>
                <a:ext uri="{FF2B5EF4-FFF2-40B4-BE49-F238E27FC236}">
                  <a16:creationId xmlns:a16="http://schemas.microsoft.com/office/drawing/2014/main" id="{65BFD812-D2EF-AB41-B337-0CC12C5D758E}"/>
                </a:ext>
              </a:extLst>
            </p:cNvPr>
            <p:cNvPicPr>
              <a:picLocks noChangeAspect="1"/>
            </p:cNvPicPr>
            <p:nvPr/>
          </p:nvPicPr>
          <p:blipFill>
            <a:blip r:embed="rId6"/>
            <a:stretch>
              <a:fillRect/>
            </a:stretch>
          </p:blipFill>
          <p:spPr>
            <a:xfrm>
              <a:off x="1565617" y="2179764"/>
              <a:ext cx="810913" cy="1021150"/>
            </a:xfrm>
            <a:prstGeom prst="rect">
              <a:avLst/>
            </a:prstGeom>
          </p:spPr>
        </p:pic>
        <p:pic>
          <p:nvPicPr>
            <p:cNvPr id="7" name="Picture 6" descr="A picture containing scene, room, gambling house&#10;&#10;Description automatically generated">
              <a:extLst>
                <a:ext uri="{FF2B5EF4-FFF2-40B4-BE49-F238E27FC236}">
                  <a16:creationId xmlns:a16="http://schemas.microsoft.com/office/drawing/2014/main" id="{4F7AE4B3-6264-894E-BB5F-19115136968C}"/>
                </a:ext>
              </a:extLst>
            </p:cNvPr>
            <p:cNvPicPr>
              <a:picLocks noChangeAspect="1"/>
            </p:cNvPicPr>
            <p:nvPr/>
          </p:nvPicPr>
          <p:blipFill>
            <a:blip r:embed="rId7"/>
            <a:stretch>
              <a:fillRect/>
            </a:stretch>
          </p:blipFill>
          <p:spPr>
            <a:xfrm>
              <a:off x="958283" y="3933052"/>
              <a:ext cx="2025582" cy="1464276"/>
            </a:xfrm>
            <a:prstGeom prst="rect">
              <a:avLst/>
            </a:prstGeom>
          </p:spPr>
        </p:pic>
        <p:sp>
          <p:nvSpPr>
            <p:cNvPr id="9" name="Rectangle 8">
              <a:extLst>
                <a:ext uri="{FF2B5EF4-FFF2-40B4-BE49-F238E27FC236}">
                  <a16:creationId xmlns:a16="http://schemas.microsoft.com/office/drawing/2014/main" id="{A73CF053-7B5E-8546-A2A1-F47CF4892257}"/>
                </a:ext>
              </a:extLst>
            </p:cNvPr>
            <p:cNvSpPr/>
            <p:nvPr/>
          </p:nvSpPr>
          <p:spPr>
            <a:xfrm>
              <a:off x="1081388" y="1898029"/>
              <a:ext cx="1789934" cy="4070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B82DC87-06D6-0747-ADAA-14DD6F2DDD49}"/>
                </a:ext>
              </a:extLst>
            </p:cNvPr>
            <p:cNvSpPr txBox="1"/>
            <p:nvPr/>
          </p:nvSpPr>
          <p:spPr>
            <a:xfrm>
              <a:off x="1300894" y="3328760"/>
              <a:ext cx="1232873" cy="307777"/>
            </a:xfrm>
            <a:prstGeom prst="rect">
              <a:avLst/>
            </a:prstGeom>
            <a:noFill/>
          </p:spPr>
          <p:txBody>
            <a:bodyPr wrap="square" rtlCol="0">
              <a:spAutoFit/>
            </a:bodyPr>
            <a:lstStyle/>
            <a:p>
              <a:r>
                <a:rPr lang="en-US" sz="1400" dirty="0"/>
                <a:t>Data querying</a:t>
              </a:r>
            </a:p>
          </p:txBody>
        </p:sp>
        <p:sp>
          <p:nvSpPr>
            <p:cNvPr id="18" name="TextBox 17">
              <a:extLst>
                <a:ext uri="{FF2B5EF4-FFF2-40B4-BE49-F238E27FC236}">
                  <a16:creationId xmlns:a16="http://schemas.microsoft.com/office/drawing/2014/main" id="{6B4DC860-2AA7-FC43-BC89-D0A89A617C51}"/>
                </a:ext>
              </a:extLst>
            </p:cNvPr>
            <p:cNvSpPr txBox="1"/>
            <p:nvPr/>
          </p:nvSpPr>
          <p:spPr>
            <a:xfrm>
              <a:off x="1300894" y="5386066"/>
              <a:ext cx="1232873" cy="307777"/>
            </a:xfrm>
            <a:prstGeom prst="rect">
              <a:avLst/>
            </a:prstGeom>
            <a:noFill/>
          </p:spPr>
          <p:txBody>
            <a:bodyPr wrap="square" rtlCol="0">
              <a:spAutoFit/>
            </a:bodyPr>
            <a:lstStyle/>
            <a:p>
              <a:r>
                <a:rPr lang="en-US" sz="1400" dirty="0"/>
                <a:t>Preprocessing</a:t>
              </a:r>
            </a:p>
          </p:txBody>
        </p:sp>
      </p:grpSp>
      <p:grpSp>
        <p:nvGrpSpPr>
          <p:cNvPr id="37" name="Group 36">
            <a:extLst>
              <a:ext uri="{FF2B5EF4-FFF2-40B4-BE49-F238E27FC236}">
                <a16:creationId xmlns:a16="http://schemas.microsoft.com/office/drawing/2014/main" id="{1141F406-90C8-2640-91D6-41CBEF336631}"/>
              </a:ext>
            </a:extLst>
          </p:cNvPr>
          <p:cNvGrpSpPr/>
          <p:nvPr/>
        </p:nvGrpSpPr>
        <p:grpSpPr>
          <a:xfrm>
            <a:off x="7377714" y="1316855"/>
            <a:ext cx="3765337" cy="4628812"/>
            <a:chOff x="7377714" y="1316855"/>
            <a:chExt cx="3765337" cy="4628812"/>
          </a:xfrm>
        </p:grpSpPr>
        <p:cxnSp>
          <p:nvCxnSpPr>
            <p:cNvPr id="29" name="Straight Arrow Connector 28">
              <a:extLst>
                <a:ext uri="{FF2B5EF4-FFF2-40B4-BE49-F238E27FC236}">
                  <a16:creationId xmlns:a16="http://schemas.microsoft.com/office/drawing/2014/main" id="{CF1F9713-A42C-E846-AB0E-1681195A4A98}"/>
                </a:ext>
              </a:extLst>
            </p:cNvPr>
            <p:cNvCxnSpPr>
              <a:cxnSpLocks/>
              <a:stCxn id="28" idx="1"/>
            </p:cNvCxnSpPr>
            <p:nvPr/>
          </p:nvCxnSpPr>
          <p:spPr>
            <a:xfrm flipH="1" flipV="1">
              <a:off x="7377714" y="4479119"/>
              <a:ext cx="2027710" cy="1204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EC7AFA66-4509-E04D-B85D-214B32C83062}"/>
                </a:ext>
              </a:extLst>
            </p:cNvPr>
            <p:cNvGrpSpPr/>
            <p:nvPr/>
          </p:nvGrpSpPr>
          <p:grpSpPr>
            <a:xfrm>
              <a:off x="8911454" y="1316855"/>
              <a:ext cx="2231597" cy="4628812"/>
              <a:chOff x="8911454" y="1316855"/>
              <a:chExt cx="2231597" cy="4628812"/>
            </a:xfrm>
          </p:grpSpPr>
          <p:sp>
            <p:nvSpPr>
              <p:cNvPr id="21" name="Rectangle 20">
                <a:extLst>
                  <a:ext uri="{FF2B5EF4-FFF2-40B4-BE49-F238E27FC236}">
                    <a16:creationId xmlns:a16="http://schemas.microsoft.com/office/drawing/2014/main" id="{A2B83E8C-F295-1140-96AC-5D8D8E6DAD0C}"/>
                  </a:ext>
                </a:extLst>
              </p:cNvPr>
              <p:cNvSpPr/>
              <p:nvPr/>
            </p:nvSpPr>
            <p:spPr>
              <a:xfrm>
                <a:off x="8911454" y="1316855"/>
                <a:ext cx="2231597" cy="55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Deployment</a:t>
                </a:r>
              </a:p>
            </p:txBody>
          </p:sp>
          <p:sp>
            <p:nvSpPr>
              <p:cNvPr id="22" name="Rectangle 21">
                <a:extLst>
                  <a:ext uri="{FF2B5EF4-FFF2-40B4-BE49-F238E27FC236}">
                    <a16:creationId xmlns:a16="http://schemas.microsoft.com/office/drawing/2014/main" id="{BABE41E0-9117-0040-A8CE-22C1031C907C}"/>
                  </a:ext>
                </a:extLst>
              </p:cNvPr>
              <p:cNvSpPr/>
              <p:nvPr/>
            </p:nvSpPr>
            <p:spPr>
              <a:xfrm>
                <a:off x="8911454" y="1892603"/>
                <a:ext cx="2231597" cy="40417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5D36016-794C-B74E-B911-E2CF0E4AC09F}"/>
                  </a:ext>
                </a:extLst>
              </p:cNvPr>
              <p:cNvSpPr txBox="1"/>
              <p:nvPr/>
            </p:nvSpPr>
            <p:spPr>
              <a:xfrm>
                <a:off x="9186564" y="2179764"/>
                <a:ext cx="1754660" cy="307777"/>
              </a:xfrm>
              <a:prstGeom prst="rect">
                <a:avLst/>
              </a:prstGeom>
              <a:noFill/>
            </p:spPr>
            <p:txBody>
              <a:bodyPr wrap="square" rtlCol="0">
                <a:spAutoFit/>
              </a:bodyPr>
              <a:lstStyle/>
              <a:p>
                <a:r>
                  <a:rPr lang="en-US" sz="1400" dirty="0"/>
                  <a:t>Package the model </a:t>
                </a:r>
              </a:p>
            </p:txBody>
          </p:sp>
          <p:pic>
            <p:nvPicPr>
              <p:cNvPr id="24" name="Picture 23">
                <a:extLst>
                  <a:ext uri="{FF2B5EF4-FFF2-40B4-BE49-F238E27FC236}">
                    <a16:creationId xmlns:a16="http://schemas.microsoft.com/office/drawing/2014/main" id="{1CE05A06-3C4D-884C-A56C-C6B75299AC83}"/>
                  </a:ext>
                </a:extLst>
              </p:cNvPr>
              <p:cNvPicPr>
                <a:picLocks noChangeAspect="1"/>
              </p:cNvPicPr>
              <p:nvPr/>
            </p:nvPicPr>
            <p:blipFill>
              <a:blip r:embed="rId8"/>
              <a:stretch>
                <a:fillRect/>
              </a:stretch>
            </p:blipFill>
            <p:spPr>
              <a:xfrm>
                <a:off x="9082764" y="2575334"/>
                <a:ext cx="1111802" cy="727725"/>
              </a:xfrm>
              <a:prstGeom prst="rect">
                <a:avLst/>
              </a:prstGeom>
            </p:spPr>
          </p:pic>
          <p:pic>
            <p:nvPicPr>
              <p:cNvPr id="25" name="Picture 24">
                <a:extLst>
                  <a:ext uri="{FF2B5EF4-FFF2-40B4-BE49-F238E27FC236}">
                    <a16:creationId xmlns:a16="http://schemas.microsoft.com/office/drawing/2014/main" id="{9023822B-DBB4-434C-AAF3-457AB5CAC36E}"/>
                  </a:ext>
                </a:extLst>
              </p:cNvPr>
              <p:cNvPicPr>
                <a:picLocks noChangeAspect="1"/>
              </p:cNvPicPr>
              <p:nvPr/>
            </p:nvPicPr>
            <p:blipFill>
              <a:blip r:embed="rId9"/>
              <a:stretch>
                <a:fillRect/>
              </a:stretch>
            </p:blipFill>
            <p:spPr>
              <a:xfrm>
                <a:off x="9558203" y="3893771"/>
                <a:ext cx="886527" cy="886527"/>
              </a:xfrm>
              <a:prstGeom prst="rect">
                <a:avLst/>
              </a:prstGeom>
            </p:spPr>
          </p:pic>
          <p:sp>
            <p:nvSpPr>
              <p:cNvPr id="26" name="TextBox 25">
                <a:extLst>
                  <a:ext uri="{FF2B5EF4-FFF2-40B4-BE49-F238E27FC236}">
                    <a16:creationId xmlns:a16="http://schemas.microsoft.com/office/drawing/2014/main" id="{A44C8D05-4869-CE4B-BA13-FDC2F0E2A404}"/>
                  </a:ext>
                </a:extLst>
              </p:cNvPr>
              <p:cNvSpPr txBox="1"/>
              <p:nvPr/>
            </p:nvSpPr>
            <p:spPr>
              <a:xfrm>
                <a:off x="9318886" y="3593384"/>
                <a:ext cx="1365160" cy="307777"/>
              </a:xfrm>
              <a:prstGeom prst="rect">
                <a:avLst/>
              </a:prstGeom>
              <a:noFill/>
            </p:spPr>
            <p:txBody>
              <a:bodyPr wrap="square" rtlCol="0">
                <a:spAutoFit/>
              </a:bodyPr>
              <a:lstStyle/>
              <a:p>
                <a:r>
                  <a:rPr lang="en-US" sz="1400" dirty="0"/>
                  <a:t>Deploy service </a:t>
                </a:r>
              </a:p>
            </p:txBody>
          </p:sp>
          <p:pic>
            <p:nvPicPr>
              <p:cNvPr id="27" name="Picture 26">
                <a:extLst>
                  <a:ext uri="{FF2B5EF4-FFF2-40B4-BE49-F238E27FC236}">
                    <a16:creationId xmlns:a16="http://schemas.microsoft.com/office/drawing/2014/main" id="{6F6E6B37-004F-6A45-82BD-81DB37B2B875}"/>
                  </a:ext>
                </a:extLst>
              </p:cNvPr>
              <p:cNvPicPr>
                <a:picLocks noChangeAspect="1"/>
              </p:cNvPicPr>
              <p:nvPr/>
            </p:nvPicPr>
            <p:blipFill rotWithShape="1">
              <a:blip r:embed="rId10"/>
              <a:srcRect l="17933" t="20221" r="15882" b="38172"/>
              <a:stretch/>
            </p:blipFill>
            <p:spPr>
              <a:xfrm>
                <a:off x="9153708" y="4765230"/>
                <a:ext cx="1787516" cy="632098"/>
              </a:xfrm>
              <a:prstGeom prst="rect">
                <a:avLst/>
              </a:prstGeom>
            </p:spPr>
          </p:pic>
          <p:sp>
            <p:nvSpPr>
              <p:cNvPr id="28" name="TextBox 27">
                <a:extLst>
                  <a:ext uri="{FF2B5EF4-FFF2-40B4-BE49-F238E27FC236}">
                    <a16:creationId xmlns:a16="http://schemas.microsoft.com/office/drawing/2014/main" id="{D6E14778-2905-994E-81D6-EFEB5DCBB9C7}"/>
                  </a:ext>
                </a:extLst>
              </p:cNvPr>
              <p:cNvSpPr txBox="1"/>
              <p:nvPr/>
            </p:nvSpPr>
            <p:spPr>
              <a:xfrm>
                <a:off x="9405424" y="5422447"/>
                <a:ext cx="1535800" cy="523220"/>
              </a:xfrm>
              <a:prstGeom prst="rect">
                <a:avLst/>
              </a:prstGeom>
              <a:noFill/>
            </p:spPr>
            <p:txBody>
              <a:bodyPr wrap="square" rtlCol="0">
                <a:spAutoFit/>
              </a:bodyPr>
              <a:lstStyle/>
              <a:p>
                <a:r>
                  <a:rPr lang="en-US" sz="1400" dirty="0"/>
                  <a:t>Retrain and update models </a:t>
                </a:r>
              </a:p>
            </p:txBody>
          </p:sp>
          <p:pic>
            <p:nvPicPr>
              <p:cNvPr id="30" name="Picture 29">
                <a:extLst>
                  <a:ext uri="{FF2B5EF4-FFF2-40B4-BE49-F238E27FC236}">
                    <a16:creationId xmlns:a16="http://schemas.microsoft.com/office/drawing/2014/main" id="{A72476C4-CCCE-7F4E-9AE6-50E7CCFAFE8F}"/>
                  </a:ext>
                </a:extLst>
              </p:cNvPr>
              <p:cNvPicPr>
                <a:picLocks noChangeAspect="1"/>
              </p:cNvPicPr>
              <p:nvPr/>
            </p:nvPicPr>
            <p:blipFill>
              <a:blip r:embed="rId11"/>
              <a:stretch>
                <a:fillRect/>
              </a:stretch>
            </p:blipFill>
            <p:spPr>
              <a:xfrm>
                <a:off x="10031249" y="2393696"/>
                <a:ext cx="1111802" cy="1111802"/>
              </a:xfrm>
              <a:prstGeom prst="rect">
                <a:avLst/>
              </a:prstGeom>
            </p:spPr>
          </p:pic>
        </p:grpSp>
      </p:grpSp>
      <p:grpSp>
        <p:nvGrpSpPr>
          <p:cNvPr id="35" name="Group 34">
            <a:extLst>
              <a:ext uri="{FF2B5EF4-FFF2-40B4-BE49-F238E27FC236}">
                <a16:creationId xmlns:a16="http://schemas.microsoft.com/office/drawing/2014/main" id="{9BE63B50-FEAC-5344-9006-FEA004B62A05}"/>
              </a:ext>
            </a:extLst>
          </p:cNvPr>
          <p:cNvGrpSpPr/>
          <p:nvPr/>
        </p:nvGrpSpPr>
        <p:grpSpPr>
          <a:xfrm>
            <a:off x="6053549" y="1316855"/>
            <a:ext cx="2298007" cy="4626103"/>
            <a:chOff x="6053549" y="1316855"/>
            <a:chExt cx="2298007" cy="4626103"/>
          </a:xfrm>
        </p:grpSpPr>
        <p:pic>
          <p:nvPicPr>
            <p:cNvPr id="19" name="Picture 18">
              <a:extLst>
                <a:ext uri="{FF2B5EF4-FFF2-40B4-BE49-F238E27FC236}">
                  <a16:creationId xmlns:a16="http://schemas.microsoft.com/office/drawing/2014/main" id="{A8CCCCAD-63F8-3C4F-A4EC-FBEB9094BADE}"/>
                </a:ext>
              </a:extLst>
            </p:cNvPr>
            <p:cNvPicPr>
              <a:picLocks noChangeAspect="1"/>
            </p:cNvPicPr>
            <p:nvPr/>
          </p:nvPicPr>
          <p:blipFill>
            <a:blip r:embed="rId12"/>
            <a:stretch>
              <a:fillRect/>
            </a:stretch>
          </p:blipFill>
          <p:spPr>
            <a:xfrm>
              <a:off x="6583421" y="3439016"/>
              <a:ext cx="1040103" cy="1040103"/>
            </a:xfrm>
            <a:prstGeom prst="rect">
              <a:avLst/>
            </a:prstGeom>
          </p:spPr>
        </p:pic>
        <p:sp>
          <p:nvSpPr>
            <p:cNvPr id="20" name="TextBox 19">
              <a:extLst>
                <a:ext uri="{FF2B5EF4-FFF2-40B4-BE49-F238E27FC236}">
                  <a16:creationId xmlns:a16="http://schemas.microsoft.com/office/drawing/2014/main" id="{4F79F3D2-CA51-AA48-B05E-F34B9D5F3A95}"/>
                </a:ext>
              </a:extLst>
            </p:cNvPr>
            <p:cNvSpPr txBox="1"/>
            <p:nvPr/>
          </p:nvSpPr>
          <p:spPr>
            <a:xfrm>
              <a:off x="6248485" y="2899780"/>
              <a:ext cx="2103071" cy="523220"/>
            </a:xfrm>
            <a:prstGeom prst="rect">
              <a:avLst/>
            </a:prstGeom>
            <a:noFill/>
          </p:spPr>
          <p:txBody>
            <a:bodyPr wrap="square" rtlCol="0">
              <a:spAutoFit/>
            </a:bodyPr>
            <a:lstStyle/>
            <a:p>
              <a:r>
                <a:rPr lang="en-US" sz="1400" dirty="0"/>
                <a:t>Advanced Analytics database</a:t>
              </a:r>
            </a:p>
          </p:txBody>
        </p:sp>
        <p:sp>
          <p:nvSpPr>
            <p:cNvPr id="31" name="Rectangle 30">
              <a:extLst>
                <a:ext uri="{FF2B5EF4-FFF2-40B4-BE49-F238E27FC236}">
                  <a16:creationId xmlns:a16="http://schemas.microsoft.com/office/drawing/2014/main" id="{F06277A6-3AD4-0945-BACA-036371307466}"/>
                </a:ext>
              </a:extLst>
            </p:cNvPr>
            <p:cNvSpPr/>
            <p:nvPr/>
          </p:nvSpPr>
          <p:spPr>
            <a:xfrm>
              <a:off x="6053549" y="1316855"/>
              <a:ext cx="2231597" cy="55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registration and management</a:t>
              </a:r>
            </a:p>
          </p:txBody>
        </p:sp>
        <p:sp>
          <p:nvSpPr>
            <p:cNvPr id="32" name="Rectangle 31">
              <a:extLst>
                <a:ext uri="{FF2B5EF4-FFF2-40B4-BE49-F238E27FC236}">
                  <a16:creationId xmlns:a16="http://schemas.microsoft.com/office/drawing/2014/main" id="{BD88A196-4053-3C48-BF9A-AC35134797B4}"/>
                </a:ext>
              </a:extLst>
            </p:cNvPr>
            <p:cNvSpPr/>
            <p:nvPr/>
          </p:nvSpPr>
          <p:spPr>
            <a:xfrm>
              <a:off x="6053549" y="1872909"/>
              <a:ext cx="2231597" cy="40700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D21C6487-CEED-584D-9E23-8620AC208E52}"/>
              </a:ext>
            </a:extLst>
          </p:cNvPr>
          <p:cNvSpPr txBox="1"/>
          <p:nvPr/>
        </p:nvSpPr>
        <p:spPr>
          <a:xfrm>
            <a:off x="676274" y="972643"/>
            <a:ext cx="4447573"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Open-source and commercial technology</a:t>
            </a:r>
          </a:p>
        </p:txBody>
      </p:sp>
    </p:spTree>
    <p:extLst>
      <p:ext uri="{BB962C8B-B14F-4D97-AF65-F5344CB8AC3E}">
        <p14:creationId xmlns:p14="http://schemas.microsoft.com/office/powerpoint/2010/main" val="19128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2000" fill="hold"/>
                                        <p:tgtEl>
                                          <p:spTgt spid="37"/>
                                        </p:tgtEl>
                                        <p:attrNameLst>
                                          <p:attrName>ppt_x</p:attrName>
                                        </p:attrNameLst>
                                      </p:cBhvr>
                                      <p:tavLst>
                                        <p:tav tm="0">
                                          <p:val>
                                            <p:strVal val="#ppt_x"/>
                                          </p:val>
                                        </p:tav>
                                        <p:tav tm="100000">
                                          <p:val>
                                            <p:strVal val="#ppt_x"/>
                                          </p:val>
                                        </p:tav>
                                      </p:tavLst>
                                    </p:anim>
                                    <p:anim calcmode="lin" valueType="num">
                                      <p:cBhvr additive="base">
                                        <p:cTn id="26" dur="20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4">
            <a:extLst>
              <a:ext uri="{FF2B5EF4-FFF2-40B4-BE49-F238E27FC236}">
                <a16:creationId xmlns:a16="http://schemas.microsoft.com/office/drawing/2014/main" id="{38E60FF0-DD17-5346-9978-D18A5B6A673C}"/>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Driving factors of efficient and accurate forecasting</a:t>
            </a:r>
          </a:p>
        </p:txBody>
      </p:sp>
      <p:cxnSp>
        <p:nvCxnSpPr>
          <p:cNvPr id="3" name="Straight Connector 2">
            <a:extLst>
              <a:ext uri="{FF2B5EF4-FFF2-40B4-BE49-F238E27FC236}">
                <a16:creationId xmlns:a16="http://schemas.microsoft.com/office/drawing/2014/main" id="{3A016EFD-B62A-CD45-85B9-4AB0DFAF2F06}"/>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03BD260-2548-9243-9973-A8285616112E}"/>
              </a:ext>
            </a:extLst>
          </p:cNvPr>
          <p:cNvSpPr txBox="1"/>
          <p:nvPr/>
        </p:nvSpPr>
        <p:spPr>
          <a:xfrm>
            <a:off x="676272" y="972643"/>
            <a:ext cx="9521023"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Methodology as a result of experimentation that yields the most accurate KPI estimates</a:t>
            </a:r>
          </a:p>
        </p:txBody>
      </p:sp>
      <p:sp>
        <p:nvSpPr>
          <p:cNvPr id="5" name="Rectangle 4">
            <a:extLst>
              <a:ext uri="{FF2B5EF4-FFF2-40B4-BE49-F238E27FC236}">
                <a16:creationId xmlns:a16="http://schemas.microsoft.com/office/drawing/2014/main" id="{AA8685FD-EB99-5340-BBAF-C13E3EE38EB6}"/>
              </a:ext>
            </a:extLst>
          </p:cNvPr>
          <p:cNvSpPr/>
          <p:nvPr/>
        </p:nvSpPr>
        <p:spPr>
          <a:xfrm>
            <a:off x="788784" y="1332940"/>
            <a:ext cx="2231597" cy="55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Experimentation</a:t>
            </a:r>
          </a:p>
        </p:txBody>
      </p:sp>
      <p:sp>
        <p:nvSpPr>
          <p:cNvPr id="6" name="Rectangle 5">
            <a:extLst>
              <a:ext uri="{FF2B5EF4-FFF2-40B4-BE49-F238E27FC236}">
                <a16:creationId xmlns:a16="http://schemas.microsoft.com/office/drawing/2014/main" id="{940EEA24-F7F2-3641-8EF2-3CDF87F96819}"/>
              </a:ext>
            </a:extLst>
          </p:cNvPr>
          <p:cNvSpPr/>
          <p:nvPr/>
        </p:nvSpPr>
        <p:spPr>
          <a:xfrm>
            <a:off x="788784" y="1888994"/>
            <a:ext cx="2231597" cy="40700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 up of a sign&#10;&#10;Description automatically generated">
            <a:extLst>
              <a:ext uri="{FF2B5EF4-FFF2-40B4-BE49-F238E27FC236}">
                <a16:creationId xmlns:a16="http://schemas.microsoft.com/office/drawing/2014/main" id="{A15561E5-0E50-8B46-A372-9F0933F5F99B}"/>
              </a:ext>
            </a:extLst>
          </p:cNvPr>
          <p:cNvPicPr>
            <a:picLocks noChangeAspect="1"/>
          </p:cNvPicPr>
          <p:nvPr/>
        </p:nvPicPr>
        <p:blipFill>
          <a:blip r:embed="rId2"/>
          <a:stretch>
            <a:fillRect/>
          </a:stretch>
        </p:blipFill>
        <p:spPr>
          <a:xfrm>
            <a:off x="1684317" y="2111029"/>
            <a:ext cx="910019" cy="705265"/>
          </a:xfrm>
          <a:prstGeom prst="rect">
            <a:avLst/>
          </a:prstGeom>
        </p:spPr>
      </p:pic>
      <p:pic>
        <p:nvPicPr>
          <p:cNvPr id="8" name="Picture 7">
            <a:extLst>
              <a:ext uri="{FF2B5EF4-FFF2-40B4-BE49-F238E27FC236}">
                <a16:creationId xmlns:a16="http://schemas.microsoft.com/office/drawing/2014/main" id="{4776C8A8-671B-3B43-850C-D09801030EB4}"/>
              </a:ext>
            </a:extLst>
          </p:cNvPr>
          <p:cNvPicPr>
            <a:picLocks noChangeAspect="1"/>
          </p:cNvPicPr>
          <p:nvPr/>
        </p:nvPicPr>
        <p:blipFill>
          <a:blip r:embed="rId3"/>
          <a:stretch>
            <a:fillRect/>
          </a:stretch>
        </p:blipFill>
        <p:spPr>
          <a:xfrm>
            <a:off x="999251" y="2111029"/>
            <a:ext cx="752617" cy="837819"/>
          </a:xfrm>
          <a:prstGeom prst="rect">
            <a:avLst/>
          </a:prstGeom>
        </p:spPr>
      </p:pic>
      <p:pic>
        <p:nvPicPr>
          <p:cNvPr id="9" name="Picture 8">
            <a:extLst>
              <a:ext uri="{FF2B5EF4-FFF2-40B4-BE49-F238E27FC236}">
                <a16:creationId xmlns:a16="http://schemas.microsoft.com/office/drawing/2014/main" id="{D4AFC7DB-58C8-7C45-86AD-34D49D05015C}"/>
              </a:ext>
            </a:extLst>
          </p:cNvPr>
          <p:cNvPicPr>
            <a:picLocks noChangeAspect="1"/>
          </p:cNvPicPr>
          <p:nvPr/>
        </p:nvPicPr>
        <p:blipFill>
          <a:blip r:embed="rId4"/>
          <a:stretch>
            <a:fillRect/>
          </a:stretch>
        </p:blipFill>
        <p:spPr>
          <a:xfrm>
            <a:off x="819482" y="3253765"/>
            <a:ext cx="2078735" cy="1161646"/>
          </a:xfrm>
          <a:prstGeom prst="rect">
            <a:avLst/>
          </a:prstGeom>
        </p:spPr>
      </p:pic>
      <p:sp>
        <p:nvSpPr>
          <p:cNvPr id="10" name="TextBox 9">
            <a:extLst>
              <a:ext uri="{FF2B5EF4-FFF2-40B4-BE49-F238E27FC236}">
                <a16:creationId xmlns:a16="http://schemas.microsoft.com/office/drawing/2014/main" id="{A74C8B07-6644-7845-A90B-BCB3472435C0}"/>
              </a:ext>
            </a:extLst>
          </p:cNvPr>
          <p:cNvSpPr txBox="1"/>
          <p:nvPr/>
        </p:nvSpPr>
        <p:spPr>
          <a:xfrm>
            <a:off x="899086" y="4244138"/>
            <a:ext cx="2021248" cy="307777"/>
          </a:xfrm>
          <a:prstGeom prst="rect">
            <a:avLst/>
          </a:prstGeom>
          <a:noFill/>
        </p:spPr>
        <p:txBody>
          <a:bodyPr wrap="square" rtlCol="0">
            <a:spAutoFit/>
          </a:bodyPr>
          <a:lstStyle/>
          <a:p>
            <a:r>
              <a:rPr lang="en-US" sz="1400" dirty="0"/>
              <a:t>Feature engineering</a:t>
            </a:r>
          </a:p>
        </p:txBody>
      </p:sp>
      <p:sp>
        <p:nvSpPr>
          <p:cNvPr id="11" name="TextBox 10">
            <a:extLst>
              <a:ext uri="{FF2B5EF4-FFF2-40B4-BE49-F238E27FC236}">
                <a16:creationId xmlns:a16="http://schemas.microsoft.com/office/drawing/2014/main" id="{DF31554E-0D68-914E-BE82-1DA15B5F21FA}"/>
              </a:ext>
            </a:extLst>
          </p:cNvPr>
          <p:cNvSpPr txBox="1"/>
          <p:nvPr/>
        </p:nvSpPr>
        <p:spPr>
          <a:xfrm>
            <a:off x="1014553" y="2940563"/>
            <a:ext cx="1807191" cy="307777"/>
          </a:xfrm>
          <a:prstGeom prst="rect">
            <a:avLst/>
          </a:prstGeom>
          <a:noFill/>
        </p:spPr>
        <p:txBody>
          <a:bodyPr wrap="square" rtlCol="0">
            <a:spAutoFit/>
          </a:bodyPr>
          <a:lstStyle/>
          <a:p>
            <a:r>
              <a:rPr lang="en-US" sz="1400" dirty="0"/>
              <a:t>Model prototyping</a:t>
            </a:r>
          </a:p>
        </p:txBody>
      </p:sp>
      <p:sp>
        <p:nvSpPr>
          <p:cNvPr id="12" name="TextBox 11">
            <a:extLst>
              <a:ext uri="{FF2B5EF4-FFF2-40B4-BE49-F238E27FC236}">
                <a16:creationId xmlns:a16="http://schemas.microsoft.com/office/drawing/2014/main" id="{28D34006-43E0-1049-8446-4AA08064797C}"/>
              </a:ext>
            </a:extLst>
          </p:cNvPr>
          <p:cNvSpPr txBox="1"/>
          <p:nvPr/>
        </p:nvSpPr>
        <p:spPr>
          <a:xfrm>
            <a:off x="911888" y="4663169"/>
            <a:ext cx="1956718" cy="1169551"/>
          </a:xfrm>
          <a:prstGeom prst="rect">
            <a:avLst/>
          </a:prstGeom>
          <a:noFill/>
        </p:spPr>
        <p:txBody>
          <a:bodyPr wrap="square" rtlCol="0">
            <a:spAutoFit/>
          </a:bodyPr>
          <a:lstStyle/>
          <a:p>
            <a:r>
              <a:rPr lang="en-US" sz="1400" dirty="0"/>
              <a:t>Training, hyperparameter tuning</a:t>
            </a:r>
          </a:p>
          <a:p>
            <a:r>
              <a:rPr lang="en-US" sz="1400" dirty="0"/>
              <a:t> </a:t>
            </a:r>
          </a:p>
          <a:p>
            <a:r>
              <a:rPr lang="en-US" sz="1400" dirty="0"/>
              <a:t>Accuracy assessment (hold out method)</a:t>
            </a:r>
          </a:p>
        </p:txBody>
      </p:sp>
      <p:cxnSp>
        <p:nvCxnSpPr>
          <p:cNvPr id="14" name="Straight Arrow Connector 13">
            <a:extLst>
              <a:ext uri="{FF2B5EF4-FFF2-40B4-BE49-F238E27FC236}">
                <a16:creationId xmlns:a16="http://schemas.microsoft.com/office/drawing/2014/main" id="{9914CC5F-970E-D34D-9204-CC6EAA1C24FF}"/>
              </a:ext>
            </a:extLst>
          </p:cNvPr>
          <p:cNvCxnSpPr>
            <a:cxnSpLocks/>
          </p:cNvCxnSpPr>
          <p:nvPr/>
        </p:nvCxnSpPr>
        <p:spPr>
          <a:xfrm>
            <a:off x="3020381" y="4663169"/>
            <a:ext cx="627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0005702-2D16-6545-883C-7DFFB8C70F0E}"/>
              </a:ext>
            </a:extLst>
          </p:cNvPr>
          <p:cNvSpPr/>
          <p:nvPr/>
        </p:nvSpPr>
        <p:spPr>
          <a:xfrm>
            <a:off x="3855594" y="4370274"/>
            <a:ext cx="3669809" cy="848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Existing dealers: Build optimized monthly seasonal ARIMA models of % contribution to overall incentive expense </a:t>
            </a:r>
          </a:p>
        </p:txBody>
      </p:sp>
      <p:sp>
        <p:nvSpPr>
          <p:cNvPr id="16" name="Rectangle 15">
            <a:extLst>
              <a:ext uri="{FF2B5EF4-FFF2-40B4-BE49-F238E27FC236}">
                <a16:creationId xmlns:a16="http://schemas.microsoft.com/office/drawing/2014/main" id="{C7A1992F-7733-4745-90A9-F4B4108D7312}"/>
              </a:ext>
            </a:extLst>
          </p:cNvPr>
          <p:cNvSpPr/>
          <p:nvPr/>
        </p:nvSpPr>
        <p:spPr>
          <a:xfrm>
            <a:off x="7368603" y="1883569"/>
            <a:ext cx="1113515" cy="413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weekly</a:t>
            </a:r>
          </a:p>
        </p:txBody>
      </p:sp>
      <p:sp>
        <p:nvSpPr>
          <p:cNvPr id="17" name="Rectangle 16">
            <a:extLst>
              <a:ext uri="{FF2B5EF4-FFF2-40B4-BE49-F238E27FC236}">
                <a16:creationId xmlns:a16="http://schemas.microsoft.com/office/drawing/2014/main" id="{0C3AA1F5-B140-7E43-A32F-A377E52F04FD}"/>
              </a:ext>
            </a:extLst>
          </p:cNvPr>
          <p:cNvSpPr/>
          <p:nvPr/>
        </p:nvSpPr>
        <p:spPr>
          <a:xfrm>
            <a:off x="4106888" y="1883570"/>
            <a:ext cx="2928395" cy="1443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Build</a:t>
            </a:r>
            <a:r>
              <a:rPr lang="en-US" sz="1600" b="1" dirty="0"/>
              <a:t> optimized </a:t>
            </a:r>
            <a:r>
              <a:rPr lang="en-US" sz="1600" dirty="0"/>
              <a:t>seasonal ARIMA models of product sales volumes by rebate program </a:t>
            </a:r>
          </a:p>
        </p:txBody>
      </p:sp>
      <p:sp>
        <p:nvSpPr>
          <p:cNvPr id="18" name="Rectangle 17">
            <a:extLst>
              <a:ext uri="{FF2B5EF4-FFF2-40B4-BE49-F238E27FC236}">
                <a16:creationId xmlns:a16="http://schemas.microsoft.com/office/drawing/2014/main" id="{ABA0DF1C-789A-2245-B900-764815EC7E82}"/>
              </a:ext>
            </a:extLst>
          </p:cNvPr>
          <p:cNvSpPr/>
          <p:nvPr/>
        </p:nvSpPr>
        <p:spPr>
          <a:xfrm>
            <a:off x="7368603" y="2398928"/>
            <a:ext cx="1113515" cy="413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monthly</a:t>
            </a:r>
          </a:p>
        </p:txBody>
      </p:sp>
      <p:sp>
        <p:nvSpPr>
          <p:cNvPr id="19" name="Rectangle 18">
            <a:extLst>
              <a:ext uri="{FF2B5EF4-FFF2-40B4-BE49-F238E27FC236}">
                <a16:creationId xmlns:a16="http://schemas.microsoft.com/office/drawing/2014/main" id="{E6837EE3-7B87-BE4D-83DB-2DF1EABE9608}"/>
              </a:ext>
            </a:extLst>
          </p:cNvPr>
          <p:cNvSpPr/>
          <p:nvPr/>
        </p:nvSpPr>
        <p:spPr>
          <a:xfrm>
            <a:off x="7368603" y="2918980"/>
            <a:ext cx="1113515" cy="4131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quarterly</a:t>
            </a:r>
          </a:p>
        </p:txBody>
      </p:sp>
      <p:cxnSp>
        <p:nvCxnSpPr>
          <p:cNvPr id="21" name="Straight Arrow Connector 20">
            <a:extLst>
              <a:ext uri="{FF2B5EF4-FFF2-40B4-BE49-F238E27FC236}">
                <a16:creationId xmlns:a16="http://schemas.microsoft.com/office/drawing/2014/main" id="{D26BAC94-016D-B34D-AEA7-6C73F40B96A9}"/>
              </a:ext>
            </a:extLst>
          </p:cNvPr>
          <p:cNvCxnSpPr>
            <a:cxnSpLocks/>
            <a:endCxn id="16" idx="1"/>
          </p:cNvCxnSpPr>
          <p:nvPr/>
        </p:nvCxnSpPr>
        <p:spPr>
          <a:xfrm>
            <a:off x="7035283" y="2090161"/>
            <a:ext cx="333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7E6C818-8052-3F42-A365-56A582413E80}"/>
              </a:ext>
            </a:extLst>
          </p:cNvPr>
          <p:cNvCxnSpPr>
            <a:cxnSpLocks/>
          </p:cNvCxnSpPr>
          <p:nvPr/>
        </p:nvCxnSpPr>
        <p:spPr>
          <a:xfrm>
            <a:off x="7035283" y="2601376"/>
            <a:ext cx="333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BCEF867-8A45-D049-ACFA-F6F0D61FA651}"/>
              </a:ext>
            </a:extLst>
          </p:cNvPr>
          <p:cNvCxnSpPr>
            <a:cxnSpLocks/>
          </p:cNvCxnSpPr>
          <p:nvPr/>
        </p:nvCxnSpPr>
        <p:spPr>
          <a:xfrm>
            <a:off x="7035283" y="3122237"/>
            <a:ext cx="333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rame 25">
            <a:extLst>
              <a:ext uri="{FF2B5EF4-FFF2-40B4-BE49-F238E27FC236}">
                <a16:creationId xmlns:a16="http://schemas.microsoft.com/office/drawing/2014/main" id="{C09CF0E9-2037-3146-9BBD-B50C28E31822}"/>
              </a:ext>
            </a:extLst>
          </p:cNvPr>
          <p:cNvSpPr/>
          <p:nvPr/>
        </p:nvSpPr>
        <p:spPr>
          <a:xfrm>
            <a:off x="3647591" y="1341975"/>
            <a:ext cx="7724927" cy="2438667"/>
          </a:xfrm>
          <a:prstGeom prst="frame">
            <a:avLst>
              <a:gd name="adj1" fmla="val 2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7" name="Straight Arrow Connector 26">
            <a:extLst>
              <a:ext uri="{FF2B5EF4-FFF2-40B4-BE49-F238E27FC236}">
                <a16:creationId xmlns:a16="http://schemas.microsoft.com/office/drawing/2014/main" id="{7668C917-A959-AD43-9CA9-6A4EF091F752}"/>
              </a:ext>
            </a:extLst>
          </p:cNvPr>
          <p:cNvCxnSpPr>
            <a:cxnSpLocks/>
            <a:endCxn id="26" idx="1"/>
          </p:cNvCxnSpPr>
          <p:nvPr/>
        </p:nvCxnSpPr>
        <p:spPr>
          <a:xfrm flipV="1">
            <a:off x="3020381" y="2561309"/>
            <a:ext cx="627210" cy="9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43567BC-9B98-0B43-A0B8-0409FDDB1CA2}"/>
              </a:ext>
            </a:extLst>
          </p:cNvPr>
          <p:cNvSpPr txBox="1"/>
          <p:nvPr/>
        </p:nvSpPr>
        <p:spPr>
          <a:xfrm>
            <a:off x="3855595" y="1453837"/>
            <a:ext cx="4959844" cy="369332"/>
          </a:xfrm>
          <a:prstGeom prst="rect">
            <a:avLst/>
          </a:prstGeom>
          <a:noFill/>
        </p:spPr>
        <p:txBody>
          <a:bodyPr wrap="square" rtlCol="0">
            <a:spAutoFit/>
          </a:bodyPr>
          <a:lstStyle/>
          <a:p>
            <a:r>
              <a:rPr lang="en-US" dirty="0"/>
              <a:t>Application 1: Next quarter sales volume forecast</a:t>
            </a:r>
          </a:p>
        </p:txBody>
      </p:sp>
      <p:cxnSp>
        <p:nvCxnSpPr>
          <p:cNvPr id="32" name="Straight Arrow Connector 31">
            <a:extLst>
              <a:ext uri="{FF2B5EF4-FFF2-40B4-BE49-F238E27FC236}">
                <a16:creationId xmlns:a16="http://schemas.microsoft.com/office/drawing/2014/main" id="{68F6C995-9263-B84E-BDC2-96090206ED5B}"/>
              </a:ext>
            </a:extLst>
          </p:cNvPr>
          <p:cNvCxnSpPr>
            <a:cxnSpLocks/>
          </p:cNvCxnSpPr>
          <p:nvPr/>
        </p:nvCxnSpPr>
        <p:spPr>
          <a:xfrm>
            <a:off x="8482118" y="2077778"/>
            <a:ext cx="356180" cy="465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34F5680-526C-8947-A22F-AC3A575000A1}"/>
              </a:ext>
            </a:extLst>
          </p:cNvPr>
          <p:cNvCxnSpPr>
            <a:cxnSpLocks/>
          </p:cNvCxnSpPr>
          <p:nvPr/>
        </p:nvCxnSpPr>
        <p:spPr>
          <a:xfrm>
            <a:off x="8482118" y="2601376"/>
            <a:ext cx="3561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CA0E6DA-F594-FC44-9758-8EFEACDE407D}"/>
              </a:ext>
            </a:extLst>
          </p:cNvPr>
          <p:cNvCxnSpPr>
            <a:cxnSpLocks/>
          </p:cNvCxnSpPr>
          <p:nvPr/>
        </p:nvCxnSpPr>
        <p:spPr>
          <a:xfrm flipV="1">
            <a:off x="8482118" y="2684933"/>
            <a:ext cx="356180" cy="4764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4B795F9D-3764-8E4D-8C1B-AFCD90AF6DB5}"/>
              </a:ext>
            </a:extLst>
          </p:cNvPr>
          <p:cNvSpPr/>
          <p:nvPr/>
        </p:nvSpPr>
        <p:spPr>
          <a:xfrm>
            <a:off x="8852969" y="1892037"/>
            <a:ext cx="2003124" cy="1465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Compute average value of model predictions per rebate program </a:t>
            </a:r>
          </a:p>
        </p:txBody>
      </p:sp>
      <p:sp>
        <p:nvSpPr>
          <p:cNvPr id="47" name="Frame 46">
            <a:extLst>
              <a:ext uri="{FF2B5EF4-FFF2-40B4-BE49-F238E27FC236}">
                <a16:creationId xmlns:a16="http://schemas.microsoft.com/office/drawing/2014/main" id="{86DDB2A7-23C6-CE4D-885B-D044B93CA1D1}"/>
              </a:ext>
            </a:extLst>
          </p:cNvPr>
          <p:cNvSpPr/>
          <p:nvPr/>
        </p:nvSpPr>
        <p:spPr>
          <a:xfrm>
            <a:off x="3647591" y="3875536"/>
            <a:ext cx="7755625" cy="2083505"/>
          </a:xfrm>
          <a:prstGeom prst="frame">
            <a:avLst>
              <a:gd name="adj1" fmla="val 25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TextBox 49">
            <a:extLst>
              <a:ext uri="{FF2B5EF4-FFF2-40B4-BE49-F238E27FC236}">
                <a16:creationId xmlns:a16="http://schemas.microsoft.com/office/drawing/2014/main" id="{FF37A3BE-8E66-E544-BE78-F9A8DA71890E}"/>
              </a:ext>
            </a:extLst>
          </p:cNvPr>
          <p:cNvSpPr txBox="1"/>
          <p:nvPr/>
        </p:nvSpPr>
        <p:spPr>
          <a:xfrm>
            <a:off x="3855594" y="4000942"/>
            <a:ext cx="7437319" cy="369332"/>
          </a:xfrm>
          <a:prstGeom prst="rect">
            <a:avLst/>
          </a:prstGeom>
          <a:noFill/>
        </p:spPr>
        <p:txBody>
          <a:bodyPr wrap="square" rtlCol="0">
            <a:spAutoFit/>
          </a:bodyPr>
          <a:lstStyle/>
          <a:p>
            <a:r>
              <a:rPr lang="en-US" dirty="0"/>
              <a:t>Application 2: Rest of year incentive spend forecast at dealer level</a:t>
            </a:r>
          </a:p>
        </p:txBody>
      </p:sp>
      <p:sp>
        <p:nvSpPr>
          <p:cNvPr id="51" name="Rectangle 50">
            <a:extLst>
              <a:ext uri="{FF2B5EF4-FFF2-40B4-BE49-F238E27FC236}">
                <a16:creationId xmlns:a16="http://schemas.microsoft.com/office/drawing/2014/main" id="{1BCFAA75-7ED9-A04E-B53E-0D49D84A38E5}"/>
              </a:ext>
            </a:extLst>
          </p:cNvPr>
          <p:cNvSpPr/>
          <p:nvPr/>
        </p:nvSpPr>
        <p:spPr>
          <a:xfrm>
            <a:off x="7629722" y="4370273"/>
            <a:ext cx="1785942" cy="848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New dealers: Build monthly moving average models</a:t>
            </a:r>
          </a:p>
        </p:txBody>
      </p:sp>
      <p:cxnSp>
        <p:nvCxnSpPr>
          <p:cNvPr id="53" name="Elbow Connector 52">
            <a:extLst>
              <a:ext uri="{FF2B5EF4-FFF2-40B4-BE49-F238E27FC236}">
                <a16:creationId xmlns:a16="http://schemas.microsoft.com/office/drawing/2014/main" id="{2618080A-705C-4944-AB59-8FF9DC6E2CA7}"/>
              </a:ext>
            </a:extLst>
          </p:cNvPr>
          <p:cNvCxnSpPr>
            <a:cxnSpLocks/>
          </p:cNvCxnSpPr>
          <p:nvPr/>
        </p:nvCxnSpPr>
        <p:spPr>
          <a:xfrm>
            <a:off x="4034393" y="5218859"/>
            <a:ext cx="515380" cy="35863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02DA25B4-8965-4544-B260-594EC3CB8729}"/>
              </a:ext>
            </a:extLst>
          </p:cNvPr>
          <p:cNvCxnSpPr>
            <a:cxnSpLocks/>
          </p:cNvCxnSpPr>
          <p:nvPr/>
        </p:nvCxnSpPr>
        <p:spPr>
          <a:xfrm rot="10800000" flipV="1">
            <a:off x="10579261" y="5195898"/>
            <a:ext cx="504880" cy="37734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CBCA8771-1B6C-0E4C-BAB8-F84672574B79}"/>
              </a:ext>
            </a:extLst>
          </p:cNvPr>
          <p:cNvSpPr/>
          <p:nvPr/>
        </p:nvSpPr>
        <p:spPr>
          <a:xfrm>
            <a:off x="4549773" y="5348798"/>
            <a:ext cx="6029488" cy="518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Per dealer, compute 1. % accuracy,</a:t>
            </a:r>
          </a:p>
          <a:p>
            <a:pPr algn="ctr"/>
            <a:r>
              <a:rPr lang="en-US" sz="1600" dirty="0"/>
              <a:t>2. Rest of year forecasted $ sales volume</a:t>
            </a:r>
          </a:p>
        </p:txBody>
      </p:sp>
      <p:sp>
        <p:nvSpPr>
          <p:cNvPr id="60" name="Rectangle 59">
            <a:extLst>
              <a:ext uri="{FF2B5EF4-FFF2-40B4-BE49-F238E27FC236}">
                <a16:creationId xmlns:a16="http://schemas.microsoft.com/office/drawing/2014/main" id="{B649B24F-E8F4-0242-87DF-F7DF6EE8BF94}"/>
              </a:ext>
            </a:extLst>
          </p:cNvPr>
          <p:cNvSpPr/>
          <p:nvPr/>
        </p:nvSpPr>
        <p:spPr>
          <a:xfrm>
            <a:off x="9509681" y="4370272"/>
            <a:ext cx="1761062" cy="887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Build</a:t>
            </a:r>
            <a:r>
              <a:rPr lang="en-US" sz="1600" b="1" dirty="0"/>
              <a:t> </a:t>
            </a:r>
            <a:r>
              <a:rPr lang="en-US" sz="1600" dirty="0"/>
              <a:t>optimized</a:t>
            </a:r>
            <a:r>
              <a:rPr lang="en-US" sz="1600" b="1" dirty="0"/>
              <a:t> </a:t>
            </a:r>
            <a:r>
              <a:rPr lang="en-US" sz="1600" dirty="0"/>
              <a:t>seasonal ARIMA models of total revenue</a:t>
            </a:r>
          </a:p>
        </p:txBody>
      </p:sp>
      <p:cxnSp>
        <p:nvCxnSpPr>
          <p:cNvPr id="68" name="Straight Arrow Connector 67">
            <a:extLst>
              <a:ext uri="{FF2B5EF4-FFF2-40B4-BE49-F238E27FC236}">
                <a16:creationId xmlns:a16="http://schemas.microsoft.com/office/drawing/2014/main" id="{7C5684EF-A94A-B34F-A969-A86A09D14A52}"/>
              </a:ext>
            </a:extLst>
          </p:cNvPr>
          <p:cNvCxnSpPr>
            <a:stCxn id="51" idx="2"/>
          </p:cNvCxnSpPr>
          <p:nvPr/>
        </p:nvCxnSpPr>
        <p:spPr>
          <a:xfrm>
            <a:off x="8522693" y="5218857"/>
            <a:ext cx="0" cy="129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21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 Placeholder 24">
            <a:extLst>
              <a:ext uri="{FF2B5EF4-FFF2-40B4-BE49-F238E27FC236}">
                <a16:creationId xmlns:a16="http://schemas.microsoft.com/office/drawing/2014/main" id="{9B9C015D-B1F6-6F47-B8F8-D0E917D1F087}"/>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CA" sz="2400" b="1" dirty="0">
                <a:solidFill>
                  <a:srgbClr val="060606"/>
                </a:solidFill>
              </a:rPr>
              <a:t>Long- and short-term forecasting of target metrics</a:t>
            </a:r>
            <a:endParaRPr lang="en-US" sz="2400" b="1" dirty="0">
              <a:solidFill>
                <a:srgbClr val="060606"/>
              </a:solidFill>
            </a:endParaRPr>
          </a:p>
        </p:txBody>
      </p:sp>
      <p:cxnSp>
        <p:nvCxnSpPr>
          <p:cNvPr id="84" name="Straight Connector 83">
            <a:extLst>
              <a:ext uri="{FF2B5EF4-FFF2-40B4-BE49-F238E27FC236}">
                <a16:creationId xmlns:a16="http://schemas.microsoft.com/office/drawing/2014/main" id="{691D7716-E28E-A549-A201-BE43FE06B208}"/>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1" name="Content Placeholder 4" descr="A screenshot of a cell phone&#10;&#10;Description automatically generated">
            <a:extLst>
              <a:ext uri="{FF2B5EF4-FFF2-40B4-BE49-F238E27FC236}">
                <a16:creationId xmlns:a16="http://schemas.microsoft.com/office/drawing/2014/main" id="{4095FF79-A62F-2F46-ADEC-A8F991EDF441}"/>
              </a:ext>
            </a:extLst>
          </p:cNvPr>
          <p:cNvPicPr>
            <a:picLocks noChangeAspect="1"/>
          </p:cNvPicPr>
          <p:nvPr/>
        </p:nvPicPr>
        <p:blipFill rotWithShape="1">
          <a:blip r:embed="rId3"/>
          <a:srcRect l="6498" t="10970" r="7885"/>
          <a:stretch/>
        </p:blipFill>
        <p:spPr>
          <a:xfrm>
            <a:off x="172211" y="1102192"/>
            <a:ext cx="6045647" cy="2694304"/>
          </a:xfrm>
          <a:prstGeom prst="rect">
            <a:avLst/>
          </a:prstGeom>
        </p:spPr>
      </p:pic>
      <p:pic>
        <p:nvPicPr>
          <p:cNvPr id="22" name="Picture 21">
            <a:extLst>
              <a:ext uri="{FF2B5EF4-FFF2-40B4-BE49-F238E27FC236}">
                <a16:creationId xmlns:a16="http://schemas.microsoft.com/office/drawing/2014/main" id="{A68BC0FF-3256-0042-8DE9-FF39064DE8BB}"/>
              </a:ext>
            </a:extLst>
          </p:cNvPr>
          <p:cNvPicPr>
            <a:picLocks noChangeAspect="1"/>
          </p:cNvPicPr>
          <p:nvPr/>
        </p:nvPicPr>
        <p:blipFill>
          <a:blip r:embed="rId4"/>
          <a:stretch>
            <a:fillRect/>
          </a:stretch>
        </p:blipFill>
        <p:spPr>
          <a:xfrm>
            <a:off x="210372" y="3644779"/>
            <a:ext cx="5969326" cy="2549180"/>
          </a:xfrm>
          <a:prstGeom prst="rect">
            <a:avLst/>
          </a:prstGeom>
        </p:spPr>
      </p:pic>
      <p:sp>
        <p:nvSpPr>
          <p:cNvPr id="15" name="Rectangle 14">
            <a:extLst>
              <a:ext uri="{FF2B5EF4-FFF2-40B4-BE49-F238E27FC236}">
                <a16:creationId xmlns:a16="http://schemas.microsoft.com/office/drawing/2014/main" id="{D6EB9B67-41CB-FE4D-AF1B-80C74F43929F}"/>
              </a:ext>
            </a:extLst>
          </p:cNvPr>
          <p:cNvSpPr/>
          <p:nvPr/>
        </p:nvSpPr>
        <p:spPr>
          <a:xfrm>
            <a:off x="2789987" y="3626537"/>
            <a:ext cx="1052808" cy="169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2AA18094-344C-5442-8D2E-DC986B0EFB78}"/>
              </a:ext>
            </a:extLst>
          </p:cNvPr>
          <p:cNvGrpSpPr/>
          <p:nvPr/>
        </p:nvGrpSpPr>
        <p:grpSpPr>
          <a:xfrm>
            <a:off x="6095498" y="3719974"/>
            <a:ext cx="5886130" cy="2398789"/>
            <a:chOff x="6114446" y="2575711"/>
            <a:chExt cx="5867182" cy="2478054"/>
          </a:xfrm>
        </p:grpSpPr>
        <p:grpSp>
          <p:nvGrpSpPr>
            <p:cNvPr id="30" name="Group 29">
              <a:extLst>
                <a:ext uri="{FF2B5EF4-FFF2-40B4-BE49-F238E27FC236}">
                  <a16:creationId xmlns:a16="http://schemas.microsoft.com/office/drawing/2014/main" id="{07C99657-7162-0241-B8B1-C01F7B2E3FDC}"/>
                </a:ext>
              </a:extLst>
            </p:cNvPr>
            <p:cNvGrpSpPr/>
            <p:nvPr/>
          </p:nvGrpSpPr>
          <p:grpSpPr>
            <a:xfrm>
              <a:off x="6114446" y="2575711"/>
              <a:ext cx="5867182" cy="2478054"/>
              <a:chOff x="6114446" y="2575711"/>
              <a:chExt cx="5867182" cy="2478054"/>
            </a:xfrm>
          </p:grpSpPr>
          <p:pic>
            <p:nvPicPr>
              <p:cNvPr id="23" name="Picture 22">
                <a:extLst>
                  <a:ext uri="{FF2B5EF4-FFF2-40B4-BE49-F238E27FC236}">
                    <a16:creationId xmlns:a16="http://schemas.microsoft.com/office/drawing/2014/main" id="{656D8AD9-4D21-1940-9EC0-875495529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446" y="2575711"/>
                <a:ext cx="5867182" cy="2478054"/>
              </a:xfrm>
              <a:prstGeom prst="rect">
                <a:avLst/>
              </a:prstGeom>
            </p:spPr>
          </p:pic>
          <p:cxnSp>
            <p:nvCxnSpPr>
              <p:cNvPr id="18" name="Straight Connector 17">
                <a:extLst>
                  <a:ext uri="{FF2B5EF4-FFF2-40B4-BE49-F238E27FC236}">
                    <a16:creationId xmlns:a16="http://schemas.microsoft.com/office/drawing/2014/main" id="{C6A1F44D-0D59-B64D-B116-E62771BD6BAA}"/>
                  </a:ext>
                </a:extLst>
              </p:cNvPr>
              <p:cNvCxnSpPr>
                <a:cxnSpLocks/>
              </p:cNvCxnSpPr>
              <p:nvPr/>
            </p:nvCxnSpPr>
            <p:spPr>
              <a:xfrm rot="21480000" flipV="1">
                <a:off x="10273612" y="4169034"/>
                <a:ext cx="484436" cy="159221"/>
              </a:xfrm>
              <a:prstGeom prst="line">
                <a:avLst/>
              </a:prstGeom>
              <a:ln w="3175">
                <a:solidFill>
                  <a:srgbClr val="FF9300">
                    <a:alpha val="52000"/>
                  </a:srgbClr>
                </a:solidFill>
              </a:ln>
            </p:spPr>
            <p:style>
              <a:lnRef idx="1">
                <a:schemeClr val="accent1"/>
              </a:lnRef>
              <a:fillRef idx="0">
                <a:schemeClr val="accent1"/>
              </a:fillRef>
              <a:effectRef idx="0">
                <a:schemeClr val="accent1"/>
              </a:effectRef>
              <a:fontRef idx="minor">
                <a:schemeClr val="tx1"/>
              </a:fontRef>
            </p:style>
          </p:cxnSp>
        </p:grpSp>
        <p:sp>
          <p:nvSpPr>
            <p:cNvPr id="28" name="Rectangle 27">
              <a:extLst>
                <a:ext uri="{FF2B5EF4-FFF2-40B4-BE49-F238E27FC236}">
                  <a16:creationId xmlns:a16="http://schemas.microsoft.com/office/drawing/2014/main" id="{154C4D5D-B9F4-C54D-B346-EB1878F12C97}"/>
                </a:ext>
              </a:extLst>
            </p:cNvPr>
            <p:cNvSpPr/>
            <p:nvPr/>
          </p:nvSpPr>
          <p:spPr>
            <a:xfrm>
              <a:off x="8762035" y="2575711"/>
              <a:ext cx="775504" cy="86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Rectangle 28">
            <a:extLst>
              <a:ext uri="{FF2B5EF4-FFF2-40B4-BE49-F238E27FC236}">
                <a16:creationId xmlns:a16="http://schemas.microsoft.com/office/drawing/2014/main" id="{CD27C2C6-DE51-B54F-8E97-203CE48031C1}"/>
              </a:ext>
            </a:extLst>
          </p:cNvPr>
          <p:cNvSpPr/>
          <p:nvPr/>
        </p:nvSpPr>
        <p:spPr>
          <a:xfrm>
            <a:off x="3195034" y="1018572"/>
            <a:ext cx="647761" cy="83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a:extLst>
              <a:ext uri="{FF2B5EF4-FFF2-40B4-BE49-F238E27FC236}">
                <a16:creationId xmlns:a16="http://schemas.microsoft.com/office/drawing/2014/main" id="{DE148100-AC90-744C-BA10-01488906E5A3}"/>
              </a:ext>
            </a:extLst>
          </p:cNvPr>
          <p:cNvCxnSpPr/>
          <p:nvPr/>
        </p:nvCxnSpPr>
        <p:spPr>
          <a:xfrm flipV="1">
            <a:off x="1169043" y="3803674"/>
            <a:ext cx="0" cy="2076265"/>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6DF3A39-DF8B-204E-8C30-F2CB48E8BCC1}"/>
              </a:ext>
            </a:extLst>
          </p:cNvPr>
          <p:cNvCxnSpPr/>
          <p:nvPr/>
        </p:nvCxnSpPr>
        <p:spPr>
          <a:xfrm flipV="1">
            <a:off x="1689904" y="3796496"/>
            <a:ext cx="0" cy="2095018"/>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2210855-E1E7-D94C-8247-4B8FFBB1F50E}"/>
              </a:ext>
            </a:extLst>
          </p:cNvPr>
          <p:cNvCxnSpPr>
            <a:cxnSpLocks/>
          </p:cNvCxnSpPr>
          <p:nvPr/>
        </p:nvCxnSpPr>
        <p:spPr>
          <a:xfrm flipV="1">
            <a:off x="3276000" y="3815248"/>
            <a:ext cx="0" cy="207626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754859F-8ECC-484C-874F-7EAD6B03DED5}"/>
              </a:ext>
            </a:extLst>
          </p:cNvPr>
          <p:cNvCxnSpPr>
            <a:cxnSpLocks/>
          </p:cNvCxnSpPr>
          <p:nvPr/>
        </p:nvCxnSpPr>
        <p:spPr>
          <a:xfrm flipV="1">
            <a:off x="3762000" y="3796496"/>
            <a:ext cx="0" cy="2076266"/>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1021DFA-5028-444E-B5A5-DA8CC59CAD9E}"/>
              </a:ext>
            </a:extLst>
          </p:cNvPr>
          <p:cNvCxnSpPr>
            <a:cxnSpLocks/>
          </p:cNvCxnSpPr>
          <p:nvPr/>
        </p:nvCxnSpPr>
        <p:spPr>
          <a:xfrm flipV="1">
            <a:off x="5349797" y="4097438"/>
            <a:ext cx="0" cy="1775324"/>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9BE65D3-E315-F447-BA0F-1D558144A073}"/>
              </a:ext>
            </a:extLst>
          </p:cNvPr>
          <p:cNvCxnSpPr>
            <a:cxnSpLocks/>
          </p:cNvCxnSpPr>
          <p:nvPr/>
        </p:nvCxnSpPr>
        <p:spPr>
          <a:xfrm flipV="1">
            <a:off x="5835797" y="4097438"/>
            <a:ext cx="0" cy="1756572"/>
          </a:xfrm>
          <a:prstGeom prst="line">
            <a:avLst/>
          </a:prstGeom>
          <a:ln>
            <a:solidFill>
              <a:srgbClr val="FF0000">
                <a:alpha val="23000"/>
              </a:srgbClr>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AC162C3-4EC3-0E4A-A696-63B82EC6D5C5}"/>
              </a:ext>
            </a:extLst>
          </p:cNvPr>
          <p:cNvSpPr txBox="1"/>
          <p:nvPr/>
        </p:nvSpPr>
        <p:spPr>
          <a:xfrm>
            <a:off x="2900438" y="872445"/>
            <a:ext cx="1236952" cy="307777"/>
          </a:xfrm>
          <a:prstGeom prst="rect">
            <a:avLst/>
          </a:prstGeom>
          <a:noFill/>
        </p:spPr>
        <p:txBody>
          <a:bodyPr wrap="square" rtlCol="0">
            <a:spAutoFit/>
          </a:bodyPr>
          <a:lstStyle/>
          <a:p>
            <a:r>
              <a:rPr lang="en-US" sz="1400" dirty="0"/>
              <a:t>Weekly sales</a:t>
            </a:r>
          </a:p>
        </p:txBody>
      </p:sp>
      <p:sp>
        <p:nvSpPr>
          <p:cNvPr id="46" name="TextBox 45">
            <a:extLst>
              <a:ext uri="{FF2B5EF4-FFF2-40B4-BE49-F238E27FC236}">
                <a16:creationId xmlns:a16="http://schemas.microsoft.com/office/drawing/2014/main" id="{EF33E45F-5994-2047-8F6D-D1622878C8C5}"/>
              </a:ext>
            </a:extLst>
          </p:cNvPr>
          <p:cNvSpPr txBox="1"/>
          <p:nvPr/>
        </p:nvSpPr>
        <p:spPr>
          <a:xfrm>
            <a:off x="1135721" y="4166921"/>
            <a:ext cx="614091" cy="461665"/>
          </a:xfrm>
          <a:prstGeom prst="rect">
            <a:avLst/>
          </a:prstGeom>
          <a:noFill/>
          <a:ln>
            <a:noFill/>
          </a:ln>
        </p:spPr>
        <p:txBody>
          <a:bodyPr wrap="square" rtlCol="0">
            <a:spAutoFit/>
          </a:bodyPr>
          <a:lstStyle/>
          <a:p>
            <a:pPr algn="ctr"/>
            <a:r>
              <a:rPr lang="en-US" sz="1200" dirty="0">
                <a:solidFill>
                  <a:srgbClr val="FF0000"/>
                </a:solidFill>
              </a:rPr>
              <a:t>Q2 2017</a:t>
            </a:r>
          </a:p>
        </p:txBody>
      </p:sp>
      <p:sp>
        <p:nvSpPr>
          <p:cNvPr id="51" name="TextBox 50">
            <a:extLst>
              <a:ext uri="{FF2B5EF4-FFF2-40B4-BE49-F238E27FC236}">
                <a16:creationId xmlns:a16="http://schemas.microsoft.com/office/drawing/2014/main" id="{AC7D618A-6CEE-8D45-96E9-9B26BA645918}"/>
              </a:ext>
            </a:extLst>
          </p:cNvPr>
          <p:cNvSpPr txBox="1"/>
          <p:nvPr/>
        </p:nvSpPr>
        <p:spPr>
          <a:xfrm>
            <a:off x="3223975" y="4175393"/>
            <a:ext cx="617212" cy="461665"/>
          </a:xfrm>
          <a:prstGeom prst="rect">
            <a:avLst/>
          </a:prstGeom>
          <a:noFill/>
          <a:ln>
            <a:noFill/>
          </a:ln>
        </p:spPr>
        <p:txBody>
          <a:bodyPr wrap="square" rtlCol="0">
            <a:spAutoFit/>
          </a:bodyPr>
          <a:lstStyle/>
          <a:p>
            <a:pPr algn="ctr"/>
            <a:r>
              <a:rPr lang="en-US" sz="1200" dirty="0">
                <a:solidFill>
                  <a:srgbClr val="FF0000"/>
                </a:solidFill>
              </a:rPr>
              <a:t>Q2 2018</a:t>
            </a:r>
          </a:p>
        </p:txBody>
      </p:sp>
      <p:sp>
        <p:nvSpPr>
          <p:cNvPr id="52" name="TextBox 51">
            <a:extLst>
              <a:ext uri="{FF2B5EF4-FFF2-40B4-BE49-F238E27FC236}">
                <a16:creationId xmlns:a16="http://schemas.microsoft.com/office/drawing/2014/main" id="{BCA07872-1777-234D-A602-3FA8B1AF0AEA}"/>
              </a:ext>
            </a:extLst>
          </p:cNvPr>
          <p:cNvSpPr txBox="1"/>
          <p:nvPr/>
        </p:nvSpPr>
        <p:spPr>
          <a:xfrm>
            <a:off x="5315610" y="4151849"/>
            <a:ext cx="599376" cy="461665"/>
          </a:xfrm>
          <a:prstGeom prst="rect">
            <a:avLst/>
          </a:prstGeom>
          <a:noFill/>
          <a:ln>
            <a:noFill/>
          </a:ln>
        </p:spPr>
        <p:txBody>
          <a:bodyPr wrap="square" rtlCol="0">
            <a:spAutoFit/>
          </a:bodyPr>
          <a:lstStyle/>
          <a:p>
            <a:pPr algn="ctr"/>
            <a:r>
              <a:rPr lang="en-US" sz="1200" dirty="0">
                <a:solidFill>
                  <a:srgbClr val="FF0000"/>
                </a:solidFill>
              </a:rPr>
              <a:t>Q2 2019</a:t>
            </a:r>
          </a:p>
        </p:txBody>
      </p:sp>
      <p:sp>
        <p:nvSpPr>
          <p:cNvPr id="47" name="Rectangle 46">
            <a:extLst>
              <a:ext uri="{FF2B5EF4-FFF2-40B4-BE49-F238E27FC236}">
                <a16:creationId xmlns:a16="http://schemas.microsoft.com/office/drawing/2014/main" id="{AD83AC0C-0419-6A44-BAD3-718F4E6AB611}"/>
              </a:ext>
            </a:extLst>
          </p:cNvPr>
          <p:cNvSpPr/>
          <p:nvPr/>
        </p:nvSpPr>
        <p:spPr>
          <a:xfrm>
            <a:off x="6217858" y="1140864"/>
            <a:ext cx="5429396" cy="2308324"/>
          </a:xfrm>
          <a:prstGeom prst="rect">
            <a:avLst/>
          </a:prstGeom>
        </p:spPr>
        <p:txBody>
          <a:bodyPr wrap="square">
            <a:spAutoFit/>
          </a:bodyPr>
          <a:lstStyle/>
          <a:p>
            <a:pPr marL="285750" indent="-285750">
              <a:buFont typeface="Arial" panose="020B0604020202020204" pitchFamily="34" charset="0"/>
              <a:buChar char="•"/>
            </a:pPr>
            <a:r>
              <a:rPr lang="en-US" dirty="0"/>
              <a:t>SARIMA (Seasonal Autoregressive Integrated Moving Average)-based sales volume models at different time scales capture multiple trends over time.</a:t>
            </a:r>
          </a:p>
          <a:p>
            <a:endParaRPr lang="en-US" dirty="0"/>
          </a:p>
          <a:p>
            <a:pPr marL="285750" indent="-285750">
              <a:buFont typeface="Arial" panose="020B0604020202020204" pitchFamily="34" charset="0"/>
              <a:buChar char="•"/>
            </a:pPr>
            <a:r>
              <a:rPr lang="en-US" dirty="0"/>
              <a:t>Weekly sales model is particularly useful for short-term forecasting.</a:t>
            </a:r>
          </a:p>
          <a:p>
            <a:r>
              <a:rPr lang="en-US" dirty="0"/>
              <a:t>      It forecasts higher than usual sales volumes in the </a:t>
            </a:r>
          </a:p>
          <a:p>
            <a:r>
              <a:rPr lang="en-US" dirty="0"/>
              <a:t>      last week of the quarter. </a:t>
            </a:r>
          </a:p>
        </p:txBody>
      </p:sp>
      <p:sp>
        <p:nvSpPr>
          <p:cNvPr id="32" name="TextBox 31">
            <a:extLst>
              <a:ext uri="{FF2B5EF4-FFF2-40B4-BE49-F238E27FC236}">
                <a16:creationId xmlns:a16="http://schemas.microsoft.com/office/drawing/2014/main" id="{9D9A7F20-B845-334F-8B22-F837515432AF}"/>
              </a:ext>
            </a:extLst>
          </p:cNvPr>
          <p:cNvSpPr txBox="1"/>
          <p:nvPr/>
        </p:nvSpPr>
        <p:spPr>
          <a:xfrm>
            <a:off x="3972208" y="1490788"/>
            <a:ext cx="803611" cy="276999"/>
          </a:xfrm>
          <a:prstGeom prst="rect">
            <a:avLst/>
          </a:prstGeom>
          <a:noFill/>
        </p:spPr>
        <p:txBody>
          <a:bodyPr wrap="square" rtlCol="0">
            <a:spAutoFit/>
          </a:bodyPr>
          <a:lstStyle/>
          <a:p>
            <a:r>
              <a:rPr lang="en-US" sz="1200" dirty="0"/>
              <a:t>Actual</a:t>
            </a:r>
          </a:p>
        </p:txBody>
      </p:sp>
      <p:sp>
        <p:nvSpPr>
          <p:cNvPr id="33" name="TextBox 32">
            <a:extLst>
              <a:ext uri="{FF2B5EF4-FFF2-40B4-BE49-F238E27FC236}">
                <a16:creationId xmlns:a16="http://schemas.microsoft.com/office/drawing/2014/main" id="{850EDFAC-E160-3141-97A8-9D93D5ACA3A5}"/>
              </a:ext>
            </a:extLst>
          </p:cNvPr>
          <p:cNvSpPr txBox="1"/>
          <p:nvPr/>
        </p:nvSpPr>
        <p:spPr>
          <a:xfrm>
            <a:off x="2825017" y="3534415"/>
            <a:ext cx="1236952" cy="307777"/>
          </a:xfrm>
          <a:prstGeom prst="rect">
            <a:avLst/>
          </a:prstGeom>
          <a:noFill/>
        </p:spPr>
        <p:txBody>
          <a:bodyPr wrap="square" rtlCol="0">
            <a:spAutoFit/>
          </a:bodyPr>
          <a:lstStyle/>
          <a:p>
            <a:r>
              <a:rPr lang="en-US" sz="1400" dirty="0"/>
              <a:t>Monthly sales</a:t>
            </a:r>
          </a:p>
        </p:txBody>
      </p:sp>
      <p:sp>
        <p:nvSpPr>
          <p:cNvPr id="35" name="TextBox 34">
            <a:extLst>
              <a:ext uri="{FF2B5EF4-FFF2-40B4-BE49-F238E27FC236}">
                <a16:creationId xmlns:a16="http://schemas.microsoft.com/office/drawing/2014/main" id="{0F08C952-F84D-184E-B96B-328822C9CB68}"/>
              </a:ext>
            </a:extLst>
          </p:cNvPr>
          <p:cNvSpPr txBox="1"/>
          <p:nvPr/>
        </p:nvSpPr>
        <p:spPr>
          <a:xfrm>
            <a:off x="8551355" y="3546697"/>
            <a:ext cx="1815801" cy="307777"/>
          </a:xfrm>
          <a:prstGeom prst="rect">
            <a:avLst/>
          </a:prstGeom>
          <a:noFill/>
        </p:spPr>
        <p:txBody>
          <a:bodyPr wrap="square" rtlCol="0">
            <a:spAutoFit/>
          </a:bodyPr>
          <a:lstStyle/>
          <a:p>
            <a:r>
              <a:rPr lang="en-US" sz="1400" dirty="0"/>
              <a:t>Quarterly Sales</a:t>
            </a:r>
          </a:p>
        </p:txBody>
      </p:sp>
      <p:sp>
        <p:nvSpPr>
          <p:cNvPr id="37" name="TextBox 36">
            <a:extLst>
              <a:ext uri="{FF2B5EF4-FFF2-40B4-BE49-F238E27FC236}">
                <a16:creationId xmlns:a16="http://schemas.microsoft.com/office/drawing/2014/main" id="{E79A4ECB-6615-654E-ABEF-42C4FD16C5BF}"/>
              </a:ext>
            </a:extLst>
          </p:cNvPr>
          <p:cNvSpPr txBox="1"/>
          <p:nvPr/>
        </p:nvSpPr>
        <p:spPr>
          <a:xfrm>
            <a:off x="8904248" y="4665032"/>
            <a:ext cx="679218" cy="277127"/>
          </a:xfrm>
          <a:prstGeom prst="rect">
            <a:avLst/>
          </a:prstGeom>
          <a:noFill/>
        </p:spPr>
        <p:txBody>
          <a:bodyPr wrap="square" rtlCol="0">
            <a:spAutoFit/>
          </a:bodyPr>
          <a:lstStyle/>
          <a:p>
            <a:r>
              <a:rPr lang="en-US" sz="1200" dirty="0"/>
              <a:t>Actual</a:t>
            </a:r>
          </a:p>
        </p:txBody>
      </p:sp>
      <p:sp>
        <p:nvSpPr>
          <p:cNvPr id="39" name="TextBox 38">
            <a:extLst>
              <a:ext uri="{FF2B5EF4-FFF2-40B4-BE49-F238E27FC236}">
                <a16:creationId xmlns:a16="http://schemas.microsoft.com/office/drawing/2014/main" id="{E8F78EF9-6184-E648-98EE-078B36956352}"/>
              </a:ext>
            </a:extLst>
          </p:cNvPr>
          <p:cNvSpPr txBox="1"/>
          <p:nvPr/>
        </p:nvSpPr>
        <p:spPr>
          <a:xfrm>
            <a:off x="3811079" y="5376340"/>
            <a:ext cx="696622" cy="276999"/>
          </a:xfrm>
          <a:prstGeom prst="rect">
            <a:avLst/>
          </a:prstGeom>
          <a:noFill/>
        </p:spPr>
        <p:txBody>
          <a:bodyPr wrap="square" rtlCol="0">
            <a:spAutoFit/>
          </a:bodyPr>
          <a:lstStyle/>
          <a:p>
            <a:r>
              <a:rPr lang="en-US" sz="1200" dirty="0"/>
              <a:t>Actual</a:t>
            </a:r>
          </a:p>
        </p:txBody>
      </p:sp>
      <p:sp>
        <p:nvSpPr>
          <p:cNvPr id="50" name="TextBox 49">
            <a:extLst>
              <a:ext uri="{FF2B5EF4-FFF2-40B4-BE49-F238E27FC236}">
                <a16:creationId xmlns:a16="http://schemas.microsoft.com/office/drawing/2014/main" id="{7EF078B4-33CD-D745-B98D-5129D92A70AE}"/>
              </a:ext>
            </a:extLst>
          </p:cNvPr>
          <p:cNvSpPr txBox="1"/>
          <p:nvPr/>
        </p:nvSpPr>
        <p:spPr>
          <a:xfrm>
            <a:off x="10241391" y="4864188"/>
            <a:ext cx="993533" cy="277127"/>
          </a:xfrm>
          <a:prstGeom prst="rect">
            <a:avLst/>
          </a:prstGeom>
          <a:noFill/>
        </p:spPr>
        <p:txBody>
          <a:bodyPr wrap="square" rtlCol="0">
            <a:spAutoFit/>
          </a:bodyPr>
          <a:lstStyle/>
          <a:p>
            <a:r>
              <a:rPr lang="en-US" sz="1200" dirty="0"/>
              <a:t>Forecasted</a:t>
            </a:r>
          </a:p>
        </p:txBody>
      </p:sp>
      <p:sp>
        <p:nvSpPr>
          <p:cNvPr id="63" name="TextBox 62">
            <a:extLst>
              <a:ext uri="{FF2B5EF4-FFF2-40B4-BE49-F238E27FC236}">
                <a16:creationId xmlns:a16="http://schemas.microsoft.com/office/drawing/2014/main" id="{D8C5212B-67C0-5C4D-82C6-6143307659A6}"/>
              </a:ext>
            </a:extLst>
          </p:cNvPr>
          <p:cNvSpPr txBox="1"/>
          <p:nvPr/>
        </p:nvSpPr>
        <p:spPr>
          <a:xfrm>
            <a:off x="4983158" y="1925834"/>
            <a:ext cx="1112340" cy="276999"/>
          </a:xfrm>
          <a:prstGeom prst="rect">
            <a:avLst/>
          </a:prstGeom>
          <a:noFill/>
        </p:spPr>
        <p:txBody>
          <a:bodyPr wrap="square" rtlCol="0">
            <a:spAutoFit/>
          </a:bodyPr>
          <a:lstStyle/>
          <a:p>
            <a:r>
              <a:rPr lang="en-US" sz="1200" dirty="0"/>
              <a:t>Forecasted</a:t>
            </a:r>
          </a:p>
        </p:txBody>
      </p:sp>
      <p:sp>
        <p:nvSpPr>
          <p:cNvPr id="64" name="TextBox 63">
            <a:extLst>
              <a:ext uri="{FF2B5EF4-FFF2-40B4-BE49-F238E27FC236}">
                <a16:creationId xmlns:a16="http://schemas.microsoft.com/office/drawing/2014/main" id="{76B6E7E8-33AC-A14F-A8A7-F39FCE2B444B}"/>
              </a:ext>
            </a:extLst>
          </p:cNvPr>
          <p:cNvSpPr txBox="1"/>
          <p:nvPr/>
        </p:nvSpPr>
        <p:spPr>
          <a:xfrm>
            <a:off x="4802646" y="4818263"/>
            <a:ext cx="1112340" cy="276999"/>
          </a:xfrm>
          <a:prstGeom prst="rect">
            <a:avLst/>
          </a:prstGeom>
          <a:noFill/>
        </p:spPr>
        <p:txBody>
          <a:bodyPr wrap="square" rtlCol="0">
            <a:spAutoFit/>
          </a:bodyPr>
          <a:lstStyle/>
          <a:p>
            <a:r>
              <a:rPr lang="en-US" sz="1200" dirty="0"/>
              <a:t>Forecasted</a:t>
            </a:r>
          </a:p>
        </p:txBody>
      </p:sp>
      <p:cxnSp>
        <p:nvCxnSpPr>
          <p:cNvPr id="62" name="Straight Arrow Connector 61">
            <a:extLst>
              <a:ext uri="{FF2B5EF4-FFF2-40B4-BE49-F238E27FC236}">
                <a16:creationId xmlns:a16="http://schemas.microsoft.com/office/drawing/2014/main" id="{3887DB40-8426-FD47-95A8-0B0175250D23}"/>
              </a:ext>
            </a:extLst>
          </p:cNvPr>
          <p:cNvCxnSpPr/>
          <p:nvPr/>
        </p:nvCxnSpPr>
        <p:spPr>
          <a:xfrm>
            <a:off x="4242729" y="1714910"/>
            <a:ext cx="80670" cy="28611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F331081-E9D9-B94C-91A4-D634B8CC99B3}"/>
              </a:ext>
            </a:extLst>
          </p:cNvPr>
          <p:cNvCxnSpPr>
            <a:cxnSpLocks/>
          </p:cNvCxnSpPr>
          <p:nvPr/>
        </p:nvCxnSpPr>
        <p:spPr>
          <a:xfrm flipH="1">
            <a:off x="5344026" y="2156526"/>
            <a:ext cx="125232" cy="29281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62E956B7-B216-4545-9B95-05B528E69E1E}"/>
              </a:ext>
            </a:extLst>
          </p:cNvPr>
          <p:cNvCxnSpPr/>
          <p:nvPr/>
        </p:nvCxnSpPr>
        <p:spPr>
          <a:xfrm flipV="1">
            <a:off x="4137390" y="5253898"/>
            <a:ext cx="105339" cy="17099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E7084C7-653A-814A-ADE8-87047116BB7E}"/>
              </a:ext>
            </a:extLst>
          </p:cNvPr>
          <p:cNvCxnSpPr>
            <a:cxnSpLocks/>
          </p:cNvCxnSpPr>
          <p:nvPr/>
        </p:nvCxnSpPr>
        <p:spPr>
          <a:xfrm>
            <a:off x="5406642" y="5048637"/>
            <a:ext cx="168658" cy="20526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FDEEE2C6-F4D0-2443-920A-751FDBAB98EF}"/>
              </a:ext>
            </a:extLst>
          </p:cNvPr>
          <p:cNvCxnSpPr>
            <a:cxnSpLocks/>
            <a:stCxn id="37" idx="2"/>
          </p:cNvCxnSpPr>
          <p:nvPr/>
        </p:nvCxnSpPr>
        <p:spPr>
          <a:xfrm>
            <a:off x="9243857" y="4942159"/>
            <a:ext cx="133579" cy="202442"/>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AD89E52-AA6C-6B4B-AB66-61DE44428A86}"/>
              </a:ext>
            </a:extLst>
          </p:cNvPr>
          <p:cNvCxnSpPr/>
          <p:nvPr/>
        </p:nvCxnSpPr>
        <p:spPr>
          <a:xfrm>
            <a:off x="10641073" y="5117258"/>
            <a:ext cx="0" cy="171055"/>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A9523A66-5FD2-0147-8D4D-92A3933731F8}"/>
              </a:ext>
            </a:extLst>
          </p:cNvPr>
          <p:cNvSpPr txBox="1"/>
          <p:nvPr/>
        </p:nvSpPr>
        <p:spPr>
          <a:xfrm rot="16200000">
            <a:off x="-265879" y="1956061"/>
            <a:ext cx="952501" cy="276999"/>
          </a:xfrm>
          <a:prstGeom prst="rect">
            <a:avLst/>
          </a:prstGeom>
          <a:noFill/>
        </p:spPr>
        <p:txBody>
          <a:bodyPr wrap="square" rtlCol="0">
            <a:spAutoFit/>
          </a:bodyPr>
          <a:lstStyle/>
          <a:p>
            <a:r>
              <a:rPr lang="en-US" sz="1200" dirty="0"/>
              <a:t>Unit volume</a:t>
            </a:r>
          </a:p>
        </p:txBody>
      </p:sp>
      <p:sp>
        <p:nvSpPr>
          <p:cNvPr id="88" name="TextBox 87">
            <a:extLst>
              <a:ext uri="{FF2B5EF4-FFF2-40B4-BE49-F238E27FC236}">
                <a16:creationId xmlns:a16="http://schemas.microsoft.com/office/drawing/2014/main" id="{5B66B368-DE47-B94B-876F-37364FDC82DA}"/>
              </a:ext>
            </a:extLst>
          </p:cNvPr>
          <p:cNvSpPr txBox="1"/>
          <p:nvPr/>
        </p:nvSpPr>
        <p:spPr>
          <a:xfrm rot="16200000">
            <a:off x="-287121" y="4665601"/>
            <a:ext cx="952501" cy="276999"/>
          </a:xfrm>
          <a:prstGeom prst="rect">
            <a:avLst/>
          </a:prstGeom>
          <a:noFill/>
        </p:spPr>
        <p:txBody>
          <a:bodyPr wrap="square" rtlCol="0">
            <a:spAutoFit/>
          </a:bodyPr>
          <a:lstStyle/>
          <a:p>
            <a:r>
              <a:rPr lang="en-US" sz="1200" dirty="0"/>
              <a:t>Unit volume</a:t>
            </a:r>
          </a:p>
        </p:txBody>
      </p:sp>
    </p:spTree>
    <p:extLst>
      <p:ext uri="{BB962C8B-B14F-4D97-AF65-F5344CB8AC3E}">
        <p14:creationId xmlns:p14="http://schemas.microsoft.com/office/powerpoint/2010/main" val="403164209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4">
            <a:extLst>
              <a:ext uri="{FF2B5EF4-FFF2-40B4-BE49-F238E27FC236}">
                <a16:creationId xmlns:a16="http://schemas.microsoft.com/office/drawing/2014/main" id="{D0D39B62-B344-F847-B4A9-6BC5AC6D52F5}"/>
              </a:ext>
            </a:extLst>
          </p:cNvPr>
          <p:cNvSpPr txBox="1">
            <a:spLocks/>
          </p:cNvSpPr>
          <p:nvPr/>
        </p:nvSpPr>
        <p:spPr>
          <a:xfrm>
            <a:off x="763362" y="361096"/>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CA" sz="2400" b="1" dirty="0">
                <a:solidFill>
                  <a:srgbClr val="060606"/>
                </a:solidFill>
              </a:rPr>
              <a:t>Short-term forecasting challenges</a:t>
            </a:r>
            <a:endParaRPr lang="en-US" sz="2400" b="1" dirty="0">
              <a:solidFill>
                <a:srgbClr val="060606"/>
              </a:solidFill>
            </a:endParaRPr>
          </a:p>
        </p:txBody>
      </p:sp>
      <p:cxnSp>
        <p:nvCxnSpPr>
          <p:cNvPr id="7" name="Straight Connector 6">
            <a:extLst>
              <a:ext uri="{FF2B5EF4-FFF2-40B4-BE49-F238E27FC236}">
                <a16:creationId xmlns:a16="http://schemas.microsoft.com/office/drawing/2014/main" id="{6D275DC6-780C-9147-8AA5-B97F4A67C303}"/>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75D858C-76D7-0442-B3C4-85C738A72EFD}"/>
              </a:ext>
            </a:extLst>
          </p:cNvPr>
          <p:cNvGrpSpPr/>
          <p:nvPr/>
        </p:nvGrpSpPr>
        <p:grpSpPr>
          <a:xfrm>
            <a:off x="4213608" y="1030147"/>
            <a:ext cx="3764784" cy="5141362"/>
            <a:chOff x="3217762" y="960699"/>
            <a:chExt cx="3764784" cy="5141362"/>
          </a:xfrm>
        </p:grpSpPr>
        <p:pic>
          <p:nvPicPr>
            <p:cNvPr id="5" name="Picture 4">
              <a:extLst>
                <a:ext uri="{FF2B5EF4-FFF2-40B4-BE49-F238E27FC236}">
                  <a16:creationId xmlns:a16="http://schemas.microsoft.com/office/drawing/2014/main" id="{D92092BE-215C-7948-BA70-C19C147E697D}"/>
                </a:ext>
              </a:extLst>
            </p:cNvPr>
            <p:cNvPicPr>
              <a:picLocks noChangeAspect="1"/>
            </p:cNvPicPr>
            <p:nvPr/>
          </p:nvPicPr>
          <p:blipFill>
            <a:blip r:embed="rId3"/>
            <a:stretch>
              <a:fillRect/>
            </a:stretch>
          </p:blipFill>
          <p:spPr>
            <a:xfrm>
              <a:off x="3217762" y="1039849"/>
              <a:ext cx="3749553" cy="5062212"/>
            </a:xfrm>
            <a:prstGeom prst="rect">
              <a:avLst/>
            </a:prstGeom>
          </p:spPr>
        </p:pic>
        <p:sp>
          <p:nvSpPr>
            <p:cNvPr id="8" name="Rectangle 7">
              <a:extLst>
                <a:ext uri="{FF2B5EF4-FFF2-40B4-BE49-F238E27FC236}">
                  <a16:creationId xmlns:a16="http://schemas.microsoft.com/office/drawing/2014/main" id="{F6640A59-B3BA-0141-8CA0-8BD931F909B0}"/>
                </a:ext>
              </a:extLst>
            </p:cNvPr>
            <p:cNvSpPr/>
            <p:nvPr/>
          </p:nvSpPr>
          <p:spPr>
            <a:xfrm>
              <a:off x="3998601" y="960699"/>
              <a:ext cx="2968714" cy="20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73B6A84-4BED-FE41-841A-027AB6B49214}"/>
                </a:ext>
              </a:extLst>
            </p:cNvPr>
            <p:cNvSpPr/>
            <p:nvPr/>
          </p:nvSpPr>
          <p:spPr>
            <a:xfrm>
              <a:off x="4013832" y="2650394"/>
              <a:ext cx="2968714" cy="200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8508052-CAB3-3445-92F6-E3282F8096D8}"/>
                </a:ext>
              </a:extLst>
            </p:cNvPr>
            <p:cNvSpPr/>
            <p:nvPr/>
          </p:nvSpPr>
          <p:spPr>
            <a:xfrm>
              <a:off x="4013832" y="4356000"/>
              <a:ext cx="2968714" cy="171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F1ECB0E9-DA58-DF49-B5A0-F87624B6C404}"/>
              </a:ext>
            </a:extLst>
          </p:cNvPr>
          <p:cNvGrpSpPr/>
          <p:nvPr/>
        </p:nvGrpSpPr>
        <p:grpSpPr>
          <a:xfrm>
            <a:off x="8147632" y="1109296"/>
            <a:ext cx="3749553" cy="5062213"/>
            <a:chOff x="7950439" y="1039848"/>
            <a:chExt cx="3749553" cy="5062213"/>
          </a:xfrm>
        </p:grpSpPr>
        <p:pic>
          <p:nvPicPr>
            <p:cNvPr id="3" name="Picture 2">
              <a:extLst>
                <a:ext uri="{FF2B5EF4-FFF2-40B4-BE49-F238E27FC236}">
                  <a16:creationId xmlns:a16="http://schemas.microsoft.com/office/drawing/2014/main" id="{3F298D03-CAEC-C541-9177-AA9295F6AED1}"/>
                </a:ext>
              </a:extLst>
            </p:cNvPr>
            <p:cNvPicPr>
              <a:picLocks noChangeAspect="1"/>
            </p:cNvPicPr>
            <p:nvPr/>
          </p:nvPicPr>
          <p:blipFill>
            <a:blip r:embed="rId4"/>
            <a:stretch>
              <a:fillRect/>
            </a:stretch>
          </p:blipFill>
          <p:spPr>
            <a:xfrm>
              <a:off x="7950439" y="1065457"/>
              <a:ext cx="3749553" cy="5036604"/>
            </a:xfrm>
            <a:prstGeom prst="rect">
              <a:avLst/>
            </a:prstGeom>
          </p:spPr>
        </p:pic>
        <p:sp>
          <p:nvSpPr>
            <p:cNvPr id="11" name="Rectangle 10">
              <a:extLst>
                <a:ext uri="{FF2B5EF4-FFF2-40B4-BE49-F238E27FC236}">
                  <a16:creationId xmlns:a16="http://schemas.microsoft.com/office/drawing/2014/main" id="{1B49374E-9971-9345-B097-6E1030C2C047}"/>
                </a:ext>
              </a:extLst>
            </p:cNvPr>
            <p:cNvSpPr/>
            <p:nvPr/>
          </p:nvSpPr>
          <p:spPr>
            <a:xfrm>
              <a:off x="8731278" y="1039848"/>
              <a:ext cx="2968714" cy="161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A7226A1-86C0-C94A-B3B5-362F02230073}"/>
                </a:ext>
              </a:extLst>
            </p:cNvPr>
            <p:cNvSpPr/>
            <p:nvPr/>
          </p:nvSpPr>
          <p:spPr>
            <a:xfrm>
              <a:off x="8731278" y="2738306"/>
              <a:ext cx="2968714" cy="122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10496B6-15D2-E043-9626-2F5C76438753}"/>
                </a:ext>
              </a:extLst>
            </p:cNvPr>
            <p:cNvSpPr/>
            <p:nvPr/>
          </p:nvSpPr>
          <p:spPr>
            <a:xfrm>
              <a:off x="8731278" y="4442557"/>
              <a:ext cx="2968714" cy="122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BE0BEFCF-DD66-0745-9BD5-6BB4D52EA732}"/>
              </a:ext>
            </a:extLst>
          </p:cNvPr>
          <p:cNvSpPr txBox="1"/>
          <p:nvPr/>
        </p:nvSpPr>
        <p:spPr>
          <a:xfrm>
            <a:off x="694509" y="1105648"/>
            <a:ext cx="325247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Spikes are not captured by the model</a:t>
            </a:r>
          </a:p>
          <a:p>
            <a:pPr marL="285750" indent="-285750">
              <a:buFont typeface="Arial" panose="020B0604020202020204" pitchFamily="34" charset="0"/>
              <a:buChar char="•"/>
            </a:pPr>
            <a:r>
              <a:rPr lang="en-US" dirty="0"/>
              <a:t>Contribution to these spikes comes from new dealers</a:t>
            </a:r>
          </a:p>
        </p:txBody>
      </p:sp>
      <p:sp>
        <p:nvSpPr>
          <p:cNvPr id="21" name="TextBox 20">
            <a:extLst>
              <a:ext uri="{FF2B5EF4-FFF2-40B4-BE49-F238E27FC236}">
                <a16:creationId xmlns:a16="http://schemas.microsoft.com/office/drawing/2014/main" id="{9121E8FF-FF06-374C-B08A-0CBECAB2A5AC}"/>
              </a:ext>
            </a:extLst>
          </p:cNvPr>
          <p:cNvSpPr txBox="1"/>
          <p:nvPr/>
        </p:nvSpPr>
        <p:spPr>
          <a:xfrm>
            <a:off x="9026969" y="1017118"/>
            <a:ext cx="2142601" cy="369332"/>
          </a:xfrm>
          <a:prstGeom prst="rect">
            <a:avLst/>
          </a:prstGeom>
          <a:noFill/>
        </p:spPr>
        <p:txBody>
          <a:bodyPr wrap="square" rtlCol="0">
            <a:spAutoFit/>
          </a:bodyPr>
          <a:lstStyle/>
          <a:p>
            <a:r>
              <a:rPr lang="en-US" dirty="0"/>
              <a:t>Established dealers</a:t>
            </a:r>
          </a:p>
        </p:txBody>
      </p:sp>
      <p:sp>
        <p:nvSpPr>
          <p:cNvPr id="22" name="TextBox 21">
            <a:extLst>
              <a:ext uri="{FF2B5EF4-FFF2-40B4-BE49-F238E27FC236}">
                <a16:creationId xmlns:a16="http://schemas.microsoft.com/office/drawing/2014/main" id="{004B08BF-2236-F243-98EA-5100C746FA2A}"/>
              </a:ext>
            </a:extLst>
          </p:cNvPr>
          <p:cNvSpPr txBox="1"/>
          <p:nvPr/>
        </p:nvSpPr>
        <p:spPr>
          <a:xfrm>
            <a:off x="9026969" y="2742408"/>
            <a:ext cx="2142601" cy="369332"/>
          </a:xfrm>
          <a:prstGeom prst="rect">
            <a:avLst/>
          </a:prstGeom>
          <a:noFill/>
        </p:spPr>
        <p:txBody>
          <a:bodyPr wrap="square" rtlCol="0">
            <a:spAutoFit/>
          </a:bodyPr>
          <a:lstStyle/>
          <a:p>
            <a:r>
              <a:rPr lang="en-US" dirty="0"/>
              <a:t>New dealers</a:t>
            </a:r>
          </a:p>
        </p:txBody>
      </p:sp>
      <p:sp>
        <p:nvSpPr>
          <p:cNvPr id="23" name="TextBox 22">
            <a:extLst>
              <a:ext uri="{FF2B5EF4-FFF2-40B4-BE49-F238E27FC236}">
                <a16:creationId xmlns:a16="http://schemas.microsoft.com/office/drawing/2014/main" id="{EA359E24-115A-9C41-8530-55031AC7F1DB}"/>
              </a:ext>
            </a:extLst>
          </p:cNvPr>
          <p:cNvSpPr txBox="1"/>
          <p:nvPr/>
        </p:nvSpPr>
        <p:spPr>
          <a:xfrm>
            <a:off x="9026970" y="4467258"/>
            <a:ext cx="1494418" cy="369332"/>
          </a:xfrm>
          <a:prstGeom prst="rect">
            <a:avLst/>
          </a:prstGeom>
          <a:noFill/>
        </p:spPr>
        <p:txBody>
          <a:bodyPr wrap="square" rtlCol="0">
            <a:spAutoFit/>
          </a:bodyPr>
          <a:lstStyle/>
          <a:p>
            <a:r>
              <a:rPr lang="en-US" dirty="0"/>
              <a:t>All dealers</a:t>
            </a:r>
          </a:p>
        </p:txBody>
      </p:sp>
      <p:sp>
        <p:nvSpPr>
          <p:cNvPr id="24" name="TextBox 23">
            <a:extLst>
              <a:ext uri="{FF2B5EF4-FFF2-40B4-BE49-F238E27FC236}">
                <a16:creationId xmlns:a16="http://schemas.microsoft.com/office/drawing/2014/main" id="{2B35648D-F61C-284A-AFBB-3111E7822DAD}"/>
              </a:ext>
            </a:extLst>
          </p:cNvPr>
          <p:cNvSpPr txBox="1"/>
          <p:nvPr/>
        </p:nvSpPr>
        <p:spPr>
          <a:xfrm>
            <a:off x="5614611" y="1030147"/>
            <a:ext cx="2142601" cy="369332"/>
          </a:xfrm>
          <a:prstGeom prst="rect">
            <a:avLst/>
          </a:prstGeom>
          <a:noFill/>
        </p:spPr>
        <p:txBody>
          <a:bodyPr wrap="square" rtlCol="0">
            <a:spAutoFit/>
          </a:bodyPr>
          <a:lstStyle/>
          <a:p>
            <a:r>
              <a:rPr lang="en-US" dirty="0"/>
              <a:t>Established dealers</a:t>
            </a:r>
          </a:p>
        </p:txBody>
      </p:sp>
      <p:sp>
        <p:nvSpPr>
          <p:cNvPr id="25" name="TextBox 24">
            <a:extLst>
              <a:ext uri="{FF2B5EF4-FFF2-40B4-BE49-F238E27FC236}">
                <a16:creationId xmlns:a16="http://schemas.microsoft.com/office/drawing/2014/main" id="{411360B0-5FCE-7D4D-89EB-BBAD8BC6ACBB}"/>
              </a:ext>
            </a:extLst>
          </p:cNvPr>
          <p:cNvSpPr txBox="1"/>
          <p:nvPr/>
        </p:nvSpPr>
        <p:spPr>
          <a:xfrm>
            <a:off x="6199598" y="2735563"/>
            <a:ext cx="2142601" cy="369332"/>
          </a:xfrm>
          <a:prstGeom prst="rect">
            <a:avLst/>
          </a:prstGeom>
          <a:noFill/>
        </p:spPr>
        <p:txBody>
          <a:bodyPr wrap="square" rtlCol="0">
            <a:spAutoFit/>
          </a:bodyPr>
          <a:lstStyle/>
          <a:p>
            <a:r>
              <a:rPr lang="en-US" dirty="0"/>
              <a:t>New dealers</a:t>
            </a:r>
          </a:p>
        </p:txBody>
      </p:sp>
      <p:sp>
        <p:nvSpPr>
          <p:cNvPr id="26" name="TextBox 25">
            <a:extLst>
              <a:ext uri="{FF2B5EF4-FFF2-40B4-BE49-F238E27FC236}">
                <a16:creationId xmlns:a16="http://schemas.microsoft.com/office/drawing/2014/main" id="{1D9CDB4F-2552-4240-9A13-554509ECB367}"/>
              </a:ext>
            </a:extLst>
          </p:cNvPr>
          <p:cNvSpPr txBox="1"/>
          <p:nvPr/>
        </p:nvSpPr>
        <p:spPr>
          <a:xfrm>
            <a:off x="6199599" y="4460413"/>
            <a:ext cx="1494418" cy="369332"/>
          </a:xfrm>
          <a:prstGeom prst="rect">
            <a:avLst/>
          </a:prstGeom>
          <a:noFill/>
        </p:spPr>
        <p:txBody>
          <a:bodyPr wrap="square" rtlCol="0">
            <a:spAutoFit/>
          </a:bodyPr>
          <a:lstStyle/>
          <a:p>
            <a:r>
              <a:rPr lang="en-US" dirty="0"/>
              <a:t>All dealers</a:t>
            </a:r>
          </a:p>
        </p:txBody>
      </p:sp>
      <p:sp>
        <p:nvSpPr>
          <p:cNvPr id="27" name="TextBox 26">
            <a:extLst>
              <a:ext uri="{FF2B5EF4-FFF2-40B4-BE49-F238E27FC236}">
                <a16:creationId xmlns:a16="http://schemas.microsoft.com/office/drawing/2014/main" id="{A23F5804-3D36-C349-8918-3DF0F05807CE}"/>
              </a:ext>
            </a:extLst>
          </p:cNvPr>
          <p:cNvSpPr txBox="1"/>
          <p:nvPr/>
        </p:nvSpPr>
        <p:spPr>
          <a:xfrm>
            <a:off x="4371522" y="683713"/>
            <a:ext cx="7617897" cy="369332"/>
          </a:xfrm>
          <a:prstGeom prst="rect">
            <a:avLst/>
          </a:prstGeom>
          <a:noFill/>
        </p:spPr>
        <p:txBody>
          <a:bodyPr wrap="square" rtlCol="0">
            <a:spAutoFit/>
          </a:bodyPr>
          <a:lstStyle/>
          <a:p>
            <a:r>
              <a:rPr lang="en-US" b="1" dirty="0"/>
              <a:t>       Client 1: Accurate scenario                                  Client2: Forecast off</a:t>
            </a:r>
          </a:p>
        </p:txBody>
      </p:sp>
      <p:sp>
        <p:nvSpPr>
          <p:cNvPr id="28" name="Rectangle 27">
            <a:extLst>
              <a:ext uri="{FF2B5EF4-FFF2-40B4-BE49-F238E27FC236}">
                <a16:creationId xmlns:a16="http://schemas.microsoft.com/office/drawing/2014/main" id="{C46DE90F-5D5C-2649-8C9C-6562536EEB4C}"/>
              </a:ext>
            </a:extLst>
          </p:cNvPr>
          <p:cNvSpPr/>
          <p:nvPr/>
        </p:nvSpPr>
        <p:spPr>
          <a:xfrm>
            <a:off x="4131454" y="693581"/>
            <a:ext cx="3934023" cy="5477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C32C9B2-31DE-F449-91B0-668032FE7296}"/>
              </a:ext>
            </a:extLst>
          </p:cNvPr>
          <p:cNvSpPr/>
          <p:nvPr/>
        </p:nvSpPr>
        <p:spPr>
          <a:xfrm>
            <a:off x="8147631" y="693581"/>
            <a:ext cx="3934023" cy="54779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50795FD-2C4F-8C40-B81E-0F7381990BA0}"/>
              </a:ext>
            </a:extLst>
          </p:cNvPr>
          <p:cNvSpPr txBox="1"/>
          <p:nvPr/>
        </p:nvSpPr>
        <p:spPr>
          <a:xfrm>
            <a:off x="10346419" y="1624917"/>
            <a:ext cx="553410" cy="307777"/>
          </a:xfrm>
          <a:prstGeom prst="rect">
            <a:avLst/>
          </a:prstGeom>
          <a:noFill/>
        </p:spPr>
        <p:txBody>
          <a:bodyPr wrap="square" rtlCol="0">
            <a:spAutoFit/>
          </a:bodyPr>
          <a:lstStyle/>
          <a:p>
            <a:r>
              <a:rPr lang="en-US" sz="1400" dirty="0"/>
              <a:t>True</a:t>
            </a:r>
          </a:p>
        </p:txBody>
      </p:sp>
      <p:sp>
        <p:nvSpPr>
          <p:cNvPr id="34" name="TextBox 33">
            <a:extLst>
              <a:ext uri="{FF2B5EF4-FFF2-40B4-BE49-F238E27FC236}">
                <a16:creationId xmlns:a16="http://schemas.microsoft.com/office/drawing/2014/main" id="{28612913-E5A8-C24B-BD96-56D4DAF0315D}"/>
              </a:ext>
            </a:extLst>
          </p:cNvPr>
          <p:cNvSpPr txBox="1"/>
          <p:nvPr/>
        </p:nvSpPr>
        <p:spPr>
          <a:xfrm>
            <a:off x="10947698" y="1618487"/>
            <a:ext cx="1041722" cy="307777"/>
          </a:xfrm>
          <a:prstGeom prst="rect">
            <a:avLst/>
          </a:prstGeom>
          <a:noFill/>
        </p:spPr>
        <p:txBody>
          <a:bodyPr wrap="square" rtlCol="0">
            <a:spAutoFit/>
          </a:bodyPr>
          <a:lstStyle/>
          <a:p>
            <a:r>
              <a:rPr lang="en-US" sz="1400" dirty="0"/>
              <a:t>Forecasted</a:t>
            </a:r>
          </a:p>
        </p:txBody>
      </p:sp>
      <p:sp>
        <p:nvSpPr>
          <p:cNvPr id="35" name="TextBox 34">
            <a:extLst>
              <a:ext uri="{FF2B5EF4-FFF2-40B4-BE49-F238E27FC236}">
                <a16:creationId xmlns:a16="http://schemas.microsoft.com/office/drawing/2014/main" id="{3AC0869D-F69F-D04A-B195-629A35C30954}"/>
              </a:ext>
            </a:extLst>
          </p:cNvPr>
          <p:cNvSpPr txBox="1"/>
          <p:nvPr/>
        </p:nvSpPr>
        <p:spPr>
          <a:xfrm>
            <a:off x="6744960" y="2110306"/>
            <a:ext cx="553410" cy="307777"/>
          </a:xfrm>
          <a:prstGeom prst="rect">
            <a:avLst/>
          </a:prstGeom>
          <a:noFill/>
        </p:spPr>
        <p:txBody>
          <a:bodyPr wrap="square" rtlCol="0">
            <a:spAutoFit/>
          </a:bodyPr>
          <a:lstStyle/>
          <a:p>
            <a:r>
              <a:rPr lang="en-US" sz="1400" dirty="0"/>
              <a:t>True</a:t>
            </a:r>
          </a:p>
        </p:txBody>
      </p:sp>
      <p:sp>
        <p:nvSpPr>
          <p:cNvPr id="36" name="TextBox 35">
            <a:extLst>
              <a:ext uri="{FF2B5EF4-FFF2-40B4-BE49-F238E27FC236}">
                <a16:creationId xmlns:a16="http://schemas.microsoft.com/office/drawing/2014/main" id="{D54DC68B-9C7B-624D-B810-3B3675BEF337}"/>
              </a:ext>
            </a:extLst>
          </p:cNvPr>
          <p:cNvSpPr txBox="1"/>
          <p:nvPr/>
        </p:nvSpPr>
        <p:spPr>
          <a:xfrm>
            <a:off x="7047690" y="1618860"/>
            <a:ext cx="1041722" cy="307777"/>
          </a:xfrm>
          <a:prstGeom prst="rect">
            <a:avLst/>
          </a:prstGeom>
          <a:noFill/>
        </p:spPr>
        <p:txBody>
          <a:bodyPr wrap="square" rtlCol="0">
            <a:spAutoFit/>
          </a:bodyPr>
          <a:lstStyle/>
          <a:p>
            <a:r>
              <a:rPr lang="en-US" sz="1400" dirty="0"/>
              <a:t>Forecasted</a:t>
            </a:r>
          </a:p>
        </p:txBody>
      </p:sp>
      <p:sp>
        <p:nvSpPr>
          <p:cNvPr id="38" name="Rectangle 37">
            <a:extLst>
              <a:ext uri="{FF2B5EF4-FFF2-40B4-BE49-F238E27FC236}">
                <a16:creationId xmlns:a16="http://schemas.microsoft.com/office/drawing/2014/main" id="{9D77253E-3A43-FA4E-A6D8-63CD7EABA48A}"/>
              </a:ext>
            </a:extLst>
          </p:cNvPr>
          <p:cNvSpPr/>
          <p:nvPr/>
        </p:nvSpPr>
        <p:spPr>
          <a:xfrm>
            <a:off x="5948167" y="6101901"/>
            <a:ext cx="502861" cy="69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6FABD26-AE2B-994E-B1CD-BAA61B22F335}"/>
              </a:ext>
            </a:extLst>
          </p:cNvPr>
          <p:cNvSpPr txBox="1"/>
          <p:nvPr/>
        </p:nvSpPr>
        <p:spPr>
          <a:xfrm>
            <a:off x="5589032" y="5989049"/>
            <a:ext cx="1221129" cy="261610"/>
          </a:xfrm>
          <a:prstGeom prst="rect">
            <a:avLst/>
          </a:prstGeom>
          <a:noFill/>
        </p:spPr>
        <p:txBody>
          <a:bodyPr wrap="square" rtlCol="0">
            <a:spAutoFit/>
          </a:bodyPr>
          <a:lstStyle/>
          <a:p>
            <a:r>
              <a:rPr lang="en-US" sz="1100" dirty="0"/>
              <a:t>Weeks of the year</a:t>
            </a:r>
          </a:p>
        </p:txBody>
      </p:sp>
      <p:sp>
        <p:nvSpPr>
          <p:cNvPr id="39" name="Rectangle 38">
            <a:extLst>
              <a:ext uri="{FF2B5EF4-FFF2-40B4-BE49-F238E27FC236}">
                <a16:creationId xmlns:a16="http://schemas.microsoft.com/office/drawing/2014/main" id="{CFA710E6-887B-CD4C-98F2-4400BA1602C9}"/>
              </a:ext>
            </a:extLst>
          </p:cNvPr>
          <p:cNvSpPr/>
          <p:nvPr/>
        </p:nvSpPr>
        <p:spPr>
          <a:xfrm>
            <a:off x="9882865" y="6113845"/>
            <a:ext cx="46355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9FC7135-8A1E-AB42-899C-DECB0BE4C088}"/>
              </a:ext>
            </a:extLst>
          </p:cNvPr>
          <p:cNvSpPr txBox="1"/>
          <p:nvPr/>
        </p:nvSpPr>
        <p:spPr>
          <a:xfrm>
            <a:off x="9565649" y="5989049"/>
            <a:ext cx="1221129" cy="261610"/>
          </a:xfrm>
          <a:prstGeom prst="rect">
            <a:avLst/>
          </a:prstGeom>
          <a:noFill/>
        </p:spPr>
        <p:txBody>
          <a:bodyPr wrap="square" rtlCol="0">
            <a:spAutoFit/>
          </a:bodyPr>
          <a:lstStyle/>
          <a:p>
            <a:r>
              <a:rPr lang="en-US" sz="1100" dirty="0"/>
              <a:t>Weeks of the year</a:t>
            </a:r>
          </a:p>
        </p:txBody>
      </p:sp>
      <p:sp>
        <p:nvSpPr>
          <p:cNvPr id="41" name="TextBox 40">
            <a:extLst>
              <a:ext uri="{FF2B5EF4-FFF2-40B4-BE49-F238E27FC236}">
                <a16:creationId xmlns:a16="http://schemas.microsoft.com/office/drawing/2014/main" id="{49F1CDAA-BDCA-5148-B5F7-7F9D9D35CE23}"/>
              </a:ext>
            </a:extLst>
          </p:cNvPr>
          <p:cNvSpPr txBox="1"/>
          <p:nvPr/>
        </p:nvSpPr>
        <p:spPr>
          <a:xfrm>
            <a:off x="1581109" y="4917101"/>
            <a:ext cx="1221129" cy="261610"/>
          </a:xfrm>
          <a:prstGeom prst="rect">
            <a:avLst/>
          </a:prstGeom>
          <a:noFill/>
        </p:spPr>
        <p:txBody>
          <a:bodyPr wrap="square" rtlCol="0">
            <a:spAutoFit/>
          </a:bodyPr>
          <a:lstStyle/>
          <a:p>
            <a:r>
              <a:rPr lang="en-US" sz="1100" dirty="0"/>
              <a:t>Weeks of the year</a:t>
            </a:r>
          </a:p>
        </p:txBody>
      </p:sp>
      <p:grpSp>
        <p:nvGrpSpPr>
          <p:cNvPr id="48" name="Group 47">
            <a:extLst>
              <a:ext uri="{FF2B5EF4-FFF2-40B4-BE49-F238E27FC236}">
                <a16:creationId xmlns:a16="http://schemas.microsoft.com/office/drawing/2014/main" id="{C871895D-9479-604D-93A8-FB8E2239733F}"/>
              </a:ext>
            </a:extLst>
          </p:cNvPr>
          <p:cNvGrpSpPr/>
          <p:nvPr/>
        </p:nvGrpSpPr>
        <p:grpSpPr>
          <a:xfrm>
            <a:off x="279585" y="3324025"/>
            <a:ext cx="3749553" cy="1629428"/>
            <a:chOff x="267129" y="3776932"/>
            <a:chExt cx="3749553" cy="1629428"/>
          </a:xfrm>
        </p:grpSpPr>
        <p:sp>
          <p:nvSpPr>
            <p:cNvPr id="42" name="Rectangle 41">
              <a:extLst>
                <a:ext uri="{FF2B5EF4-FFF2-40B4-BE49-F238E27FC236}">
                  <a16:creationId xmlns:a16="http://schemas.microsoft.com/office/drawing/2014/main" id="{EC629001-8CE2-2545-8E40-ACC0AA53EB4B}"/>
                </a:ext>
              </a:extLst>
            </p:cNvPr>
            <p:cNvSpPr/>
            <p:nvPr/>
          </p:nvSpPr>
          <p:spPr>
            <a:xfrm>
              <a:off x="1872205" y="5017012"/>
              <a:ext cx="57520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0C38EA70-C74C-F64E-B949-C01C585BFCC4}"/>
                </a:ext>
              </a:extLst>
            </p:cNvPr>
            <p:cNvGrpSpPr/>
            <p:nvPr/>
          </p:nvGrpSpPr>
          <p:grpSpPr>
            <a:xfrm>
              <a:off x="267129" y="3787004"/>
              <a:ext cx="3749553" cy="1619356"/>
              <a:chOff x="1805934" y="3358081"/>
              <a:chExt cx="3749553" cy="1619356"/>
            </a:xfrm>
          </p:grpSpPr>
          <p:pic>
            <p:nvPicPr>
              <p:cNvPr id="17" name="Picture 16">
                <a:extLst>
                  <a:ext uri="{FF2B5EF4-FFF2-40B4-BE49-F238E27FC236}">
                    <a16:creationId xmlns:a16="http://schemas.microsoft.com/office/drawing/2014/main" id="{F83861CA-CC88-4D45-A913-ABFAE82F9B0F}"/>
                  </a:ext>
                </a:extLst>
              </p:cNvPr>
              <p:cNvPicPr>
                <a:picLocks noChangeAspect="1"/>
              </p:cNvPicPr>
              <p:nvPr/>
            </p:nvPicPr>
            <p:blipFill rotWithShape="1">
              <a:blip r:embed="rId5"/>
              <a:srcRect b="3624"/>
              <a:stretch/>
            </p:blipFill>
            <p:spPr>
              <a:xfrm>
                <a:off x="1805934" y="3358081"/>
                <a:ext cx="3749553" cy="1619356"/>
              </a:xfrm>
              <a:prstGeom prst="rect">
                <a:avLst/>
              </a:prstGeom>
            </p:spPr>
          </p:pic>
          <p:sp>
            <p:nvSpPr>
              <p:cNvPr id="44" name="Rectangle 43">
                <a:extLst>
                  <a:ext uri="{FF2B5EF4-FFF2-40B4-BE49-F238E27FC236}">
                    <a16:creationId xmlns:a16="http://schemas.microsoft.com/office/drawing/2014/main" id="{6013A664-EF02-0F44-841E-FE3689F15A89}"/>
                  </a:ext>
                </a:extLst>
              </p:cNvPr>
              <p:cNvSpPr/>
              <p:nvPr/>
            </p:nvSpPr>
            <p:spPr>
              <a:xfrm>
                <a:off x="1816502" y="4038117"/>
                <a:ext cx="52687" cy="348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97CFEAC1-7C4F-2243-89FF-572773F8C2B6}"/>
                </a:ext>
              </a:extLst>
            </p:cNvPr>
            <p:cNvSpPr/>
            <p:nvPr/>
          </p:nvSpPr>
          <p:spPr>
            <a:xfrm>
              <a:off x="1805934" y="3776932"/>
              <a:ext cx="983848" cy="69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Rectangle 49">
            <a:extLst>
              <a:ext uri="{FF2B5EF4-FFF2-40B4-BE49-F238E27FC236}">
                <a16:creationId xmlns:a16="http://schemas.microsoft.com/office/drawing/2014/main" id="{C994634E-7C8B-E649-B66D-06FCE5754505}"/>
              </a:ext>
            </a:extLst>
          </p:cNvPr>
          <p:cNvSpPr/>
          <p:nvPr/>
        </p:nvSpPr>
        <p:spPr>
          <a:xfrm>
            <a:off x="4213607" y="3393193"/>
            <a:ext cx="66356" cy="440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0B3170DC-F25B-694F-A777-F1D8E11840C1}"/>
              </a:ext>
            </a:extLst>
          </p:cNvPr>
          <p:cNvSpPr txBox="1"/>
          <p:nvPr/>
        </p:nvSpPr>
        <p:spPr>
          <a:xfrm rot="16200000">
            <a:off x="3799610" y="3339573"/>
            <a:ext cx="882216" cy="261610"/>
          </a:xfrm>
          <a:prstGeom prst="rect">
            <a:avLst/>
          </a:prstGeom>
          <a:noFill/>
        </p:spPr>
        <p:txBody>
          <a:bodyPr wrap="square" rtlCol="0">
            <a:spAutoFit/>
          </a:bodyPr>
          <a:lstStyle/>
          <a:p>
            <a:r>
              <a:rPr lang="en-US" sz="1100" dirty="0"/>
              <a:t>Unit volume</a:t>
            </a:r>
          </a:p>
        </p:txBody>
      </p:sp>
      <p:sp>
        <p:nvSpPr>
          <p:cNvPr id="43" name="TextBox 42">
            <a:extLst>
              <a:ext uri="{FF2B5EF4-FFF2-40B4-BE49-F238E27FC236}">
                <a16:creationId xmlns:a16="http://schemas.microsoft.com/office/drawing/2014/main" id="{0967FD32-1F9B-0044-93CC-41B022F400AD}"/>
              </a:ext>
            </a:extLst>
          </p:cNvPr>
          <p:cNvSpPr txBox="1"/>
          <p:nvPr/>
        </p:nvSpPr>
        <p:spPr>
          <a:xfrm rot="16200000">
            <a:off x="-176754" y="4024769"/>
            <a:ext cx="882216" cy="261610"/>
          </a:xfrm>
          <a:prstGeom prst="rect">
            <a:avLst/>
          </a:prstGeom>
          <a:noFill/>
        </p:spPr>
        <p:txBody>
          <a:bodyPr wrap="square" rtlCol="0">
            <a:spAutoFit/>
          </a:bodyPr>
          <a:lstStyle/>
          <a:p>
            <a:r>
              <a:rPr lang="en-US" sz="1100" dirty="0"/>
              <a:t>         Error</a:t>
            </a:r>
          </a:p>
        </p:txBody>
      </p:sp>
      <p:cxnSp>
        <p:nvCxnSpPr>
          <p:cNvPr id="52" name="Straight Arrow Connector 51">
            <a:extLst>
              <a:ext uri="{FF2B5EF4-FFF2-40B4-BE49-F238E27FC236}">
                <a16:creationId xmlns:a16="http://schemas.microsoft.com/office/drawing/2014/main" id="{DDBBB45C-9144-8940-AF14-4164F2DB6873}"/>
              </a:ext>
            </a:extLst>
          </p:cNvPr>
          <p:cNvCxnSpPr>
            <a:cxnSpLocks/>
          </p:cNvCxnSpPr>
          <p:nvPr/>
        </p:nvCxnSpPr>
        <p:spPr>
          <a:xfrm>
            <a:off x="10696612" y="1850703"/>
            <a:ext cx="90166" cy="19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B5E9D1B-ABC2-1C4E-81CA-08C830A06B18}"/>
              </a:ext>
            </a:extLst>
          </p:cNvPr>
          <p:cNvCxnSpPr>
            <a:cxnSpLocks/>
          </p:cNvCxnSpPr>
          <p:nvPr/>
        </p:nvCxnSpPr>
        <p:spPr>
          <a:xfrm>
            <a:off x="11452408" y="1876505"/>
            <a:ext cx="90166" cy="1992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B175035-CC70-8942-9E9A-2FD5B207B719}"/>
              </a:ext>
            </a:extLst>
          </p:cNvPr>
          <p:cNvCxnSpPr>
            <a:cxnSpLocks/>
          </p:cNvCxnSpPr>
          <p:nvPr/>
        </p:nvCxnSpPr>
        <p:spPr>
          <a:xfrm>
            <a:off x="7395803" y="1847766"/>
            <a:ext cx="936" cy="191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CC32458-704E-A848-9E91-470C5F5E2861}"/>
              </a:ext>
            </a:extLst>
          </p:cNvPr>
          <p:cNvCxnSpPr>
            <a:cxnSpLocks/>
          </p:cNvCxnSpPr>
          <p:nvPr/>
        </p:nvCxnSpPr>
        <p:spPr>
          <a:xfrm flipV="1">
            <a:off x="7105511" y="2054966"/>
            <a:ext cx="162928" cy="139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F7BBCBB-1E4E-AA4E-825C-200FA7268251}"/>
              </a:ext>
            </a:extLst>
          </p:cNvPr>
          <p:cNvCxnSpPr/>
          <p:nvPr/>
        </p:nvCxnSpPr>
        <p:spPr>
          <a:xfrm flipH="1">
            <a:off x="2581154" y="4014133"/>
            <a:ext cx="221084" cy="141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C5F3E19-6003-A445-8716-04A1718B6FAB}"/>
              </a:ext>
            </a:extLst>
          </p:cNvPr>
          <p:cNvSpPr txBox="1"/>
          <p:nvPr/>
        </p:nvSpPr>
        <p:spPr>
          <a:xfrm>
            <a:off x="2721065" y="3854046"/>
            <a:ext cx="967644" cy="261610"/>
          </a:xfrm>
          <a:prstGeom prst="rect">
            <a:avLst/>
          </a:prstGeom>
          <a:noFill/>
        </p:spPr>
        <p:txBody>
          <a:bodyPr wrap="square" rtlCol="0">
            <a:spAutoFit/>
          </a:bodyPr>
          <a:lstStyle/>
          <a:p>
            <a:r>
              <a:rPr lang="en-US" sz="1100" dirty="0"/>
              <a:t>New dealers</a:t>
            </a:r>
          </a:p>
        </p:txBody>
      </p:sp>
      <p:cxnSp>
        <p:nvCxnSpPr>
          <p:cNvPr id="65" name="Straight Arrow Connector 64">
            <a:extLst>
              <a:ext uri="{FF2B5EF4-FFF2-40B4-BE49-F238E27FC236}">
                <a16:creationId xmlns:a16="http://schemas.microsoft.com/office/drawing/2014/main" id="{DEE2EE89-FCD3-D14A-B9D4-E761BFBA3DCA}"/>
              </a:ext>
            </a:extLst>
          </p:cNvPr>
          <p:cNvCxnSpPr>
            <a:cxnSpLocks/>
          </p:cNvCxnSpPr>
          <p:nvPr/>
        </p:nvCxnSpPr>
        <p:spPr>
          <a:xfrm>
            <a:off x="1967696" y="4596682"/>
            <a:ext cx="381965" cy="148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8417068-6550-8840-A042-1DE68664DCA7}"/>
              </a:ext>
            </a:extLst>
          </p:cNvPr>
          <p:cNvSpPr txBox="1"/>
          <p:nvPr/>
        </p:nvSpPr>
        <p:spPr>
          <a:xfrm>
            <a:off x="1073211" y="4398865"/>
            <a:ext cx="1307939" cy="261610"/>
          </a:xfrm>
          <a:prstGeom prst="rect">
            <a:avLst/>
          </a:prstGeom>
          <a:noFill/>
        </p:spPr>
        <p:txBody>
          <a:bodyPr wrap="square" rtlCol="0">
            <a:spAutoFit/>
          </a:bodyPr>
          <a:lstStyle/>
          <a:p>
            <a:r>
              <a:rPr lang="en-US" sz="1100" dirty="0"/>
              <a:t>Established dealers</a:t>
            </a:r>
          </a:p>
        </p:txBody>
      </p:sp>
      <p:cxnSp>
        <p:nvCxnSpPr>
          <p:cNvPr id="69" name="Straight Arrow Connector 68">
            <a:extLst>
              <a:ext uri="{FF2B5EF4-FFF2-40B4-BE49-F238E27FC236}">
                <a16:creationId xmlns:a16="http://schemas.microsoft.com/office/drawing/2014/main" id="{057C50A2-E0B4-7D45-88AA-C636AA633B34}"/>
              </a:ext>
            </a:extLst>
          </p:cNvPr>
          <p:cNvCxnSpPr>
            <a:cxnSpLocks/>
          </p:cNvCxnSpPr>
          <p:nvPr/>
        </p:nvCxnSpPr>
        <p:spPr>
          <a:xfrm flipH="1">
            <a:off x="2459864" y="4494244"/>
            <a:ext cx="283424" cy="176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9BD4DAD-5C91-664A-A16E-D996FD25AD0F}"/>
              </a:ext>
            </a:extLst>
          </p:cNvPr>
          <p:cNvSpPr txBox="1"/>
          <p:nvPr/>
        </p:nvSpPr>
        <p:spPr>
          <a:xfrm>
            <a:off x="2688985" y="4320171"/>
            <a:ext cx="797183" cy="261610"/>
          </a:xfrm>
          <a:prstGeom prst="rect">
            <a:avLst/>
          </a:prstGeom>
          <a:noFill/>
        </p:spPr>
        <p:txBody>
          <a:bodyPr wrap="square" rtlCol="0">
            <a:spAutoFit/>
          </a:bodyPr>
          <a:lstStyle/>
          <a:p>
            <a:r>
              <a:rPr lang="en-US" sz="1100" dirty="0"/>
              <a:t>All dealers</a:t>
            </a:r>
          </a:p>
        </p:txBody>
      </p:sp>
      <p:sp>
        <p:nvSpPr>
          <p:cNvPr id="72" name="TextBox 71">
            <a:extLst>
              <a:ext uri="{FF2B5EF4-FFF2-40B4-BE49-F238E27FC236}">
                <a16:creationId xmlns:a16="http://schemas.microsoft.com/office/drawing/2014/main" id="{F6CB307E-59B9-7044-99E3-B2B4EBD2E357}"/>
              </a:ext>
            </a:extLst>
          </p:cNvPr>
          <p:cNvSpPr txBox="1"/>
          <p:nvPr/>
        </p:nvSpPr>
        <p:spPr>
          <a:xfrm>
            <a:off x="787960" y="3135286"/>
            <a:ext cx="3044708" cy="307777"/>
          </a:xfrm>
          <a:prstGeom prst="rect">
            <a:avLst/>
          </a:prstGeom>
          <a:noFill/>
        </p:spPr>
        <p:txBody>
          <a:bodyPr wrap="square" rtlCol="0">
            <a:spAutoFit/>
          </a:bodyPr>
          <a:lstStyle/>
          <a:p>
            <a:r>
              <a:rPr lang="en-US" sz="1400" b="1" dirty="0"/>
              <a:t>Client 2 forecasting error propagation</a:t>
            </a:r>
          </a:p>
        </p:txBody>
      </p:sp>
    </p:spTree>
    <p:extLst>
      <p:ext uri="{BB962C8B-B14F-4D97-AF65-F5344CB8AC3E}">
        <p14:creationId xmlns:p14="http://schemas.microsoft.com/office/powerpoint/2010/main" val="113348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B3A992E-FC16-D24C-8B64-1932335D8424}"/>
              </a:ext>
            </a:extLst>
          </p:cNvPr>
          <p:cNvGraphicFramePr>
            <a:graphicFrameLocks noGrp="1"/>
          </p:cNvGraphicFramePr>
          <p:nvPr>
            <p:extLst>
              <p:ext uri="{D42A27DB-BD31-4B8C-83A1-F6EECF244321}">
                <p14:modId xmlns:p14="http://schemas.microsoft.com/office/powerpoint/2010/main" val="1041018528"/>
              </p:ext>
            </p:extLst>
          </p:nvPr>
        </p:nvGraphicFramePr>
        <p:xfrm>
          <a:off x="676275" y="1185549"/>
          <a:ext cx="9745886" cy="1773804"/>
        </p:xfrm>
        <a:graphic>
          <a:graphicData uri="http://schemas.openxmlformats.org/drawingml/2006/table">
            <a:tbl>
              <a:tblPr firstRow="1" bandRow="1">
                <a:tableStyleId>{5C22544A-7EE6-4342-B048-85BDC9FD1C3A}</a:tableStyleId>
              </a:tblPr>
              <a:tblGrid>
                <a:gridCol w="782135">
                  <a:extLst>
                    <a:ext uri="{9D8B030D-6E8A-4147-A177-3AD203B41FA5}">
                      <a16:colId xmlns:a16="http://schemas.microsoft.com/office/drawing/2014/main" val="422263917"/>
                    </a:ext>
                  </a:extLst>
                </a:gridCol>
                <a:gridCol w="1250066">
                  <a:extLst>
                    <a:ext uri="{9D8B030D-6E8A-4147-A177-3AD203B41FA5}">
                      <a16:colId xmlns:a16="http://schemas.microsoft.com/office/drawing/2014/main" val="1221239133"/>
                    </a:ext>
                  </a:extLst>
                </a:gridCol>
                <a:gridCol w="1167226">
                  <a:extLst>
                    <a:ext uri="{9D8B030D-6E8A-4147-A177-3AD203B41FA5}">
                      <a16:colId xmlns:a16="http://schemas.microsoft.com/office/drawing/2014/main" val="3785535669"/>
                    </a:ext>
                  </a:extLst>
                </a:gridCol>
                <a:gridCol w="1071051">
                  <a:extLst>
                    <a:ext uri="{9D8B030D-6E8A-4147-A177-3AD203B41FA5}">
                      <a16:colId xmlns:a16="http://schemas.microsoft.com/office/drawing/2014/main" val="4182180350"/>
                    </a:ext>
                  </a:extLst>
                </a:gridCol>
                <a:gridCol w="1139710">
                  <a:extLst>
                    <a:ext uri="{9D8B030D-6E8A-4147-A177-3AD203B41FA5}">
                      <a16:colId xmlns:a16="http://schemas.microsoft.com/office/drawing/2014/main" val="1891422043"/>
                    </a:ext>
                  </a:extLst>
                </a:gridCol>
                <a:gridCol w="1146573">
                  <a:extLst>
                    <a:ext uri="{9D8B030D-6E8A-4147-A177-3AD203B41FA5}">
                      <a16:colId xmlns:a16="http://schemas.microsoft.com/office/drawing/2014/main" val="2453889071"/>
                    </a:ext>
                  </a:extLst>
                </a:gridCol>
                <a:gridCol w="1029857">
                  <a:extLst>
                    <a:ext uri="{9D8B030D-6E8A-4147-A177-3AD203B41FA5}">
                      <a16:colId xmlns:a16="http://schemas.microsoft.com/office/drawing/2014/main" val="981690238"/>
                    </a:ext>
                  </a:extLst>
                </a:gridCol>
                <a:gridCol w="1121400">
                  <a:extLst>
                    <a:ext uri="{9D8B030D-6E8A-4147-A177-3AD203B41FA5}">
                      <a16:colId xmlns:a16="http://schemas.microsoft.com/office/drawing/2014/main" val="1179639627"/>
                    </a:ext>
                  </a:extLst>
                </a:gridCol>
                <a:gridCol w="1037868">
                  <a:extLst>
                    <a:ext uri="{9D8B030D-6E8A-4147-A177-3AD203B41FA5}">
                      <a16:colId xmlns:a16="http://schemas.microsoft.com/office/drawing/2014/main" val="942029383"/>
                    </a:ext>
                  </a:extLst>
                </a:gridCol>
              </a:tblGrid>
              <a:tr h="605653">
                <a:tc rowSpan="3">
                  <a:txBody>
                    <a:bodyPr/>
                    <a:lstStyle/>
                    <a:p>
                      <a:pPr algn="ctr"/>
                      <a:r>
                        <a:rPr lang="en-US" dirty="0"/>
                        <a:t>Client 1</a:t>
                      </a:r>
                    </a:p>
                  </a:txBody>
                  <a:tcPr vert="vert270"/>
                </a:tc>
                <a:tc gridSpan="4">
                  <a:txBody>
                    <a:bodyPr/>
                    <a:lstStyle/>
                    <a:p>
                      <a:pPr algn="ctr"/>
                      <a:r>
                        <a:rPr lang="en-US" dirty="0"/>
                        <a:t> 2019  Q2 Forecast</a:t>
                      </a:r>
                    </a:p>
                    <a:p>
                      <a:pPr algn="ctr"/>
                      <a:r>
                        <a:rPr lang="en-US" dirty="0"/>
                        <a:t>Sales Unit Volume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a:t>2019 Q2 Forecasted % change (as compared to 2018 Q2)</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07566985"/>
                  </a:ext>
                </a:extLst>
              </a:tr>
              <a:tr h="566862">
                <a:tc vMerge="1">
                  <a:txBody>
                    <a:bodyPr/>
                    <a:lstStyle/>
                    <a:p>
                      <a:pPr algn="ctr"/>
                      <a:endParaRPr lang="en-US" dirty="0"/>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extLst>
                  <a:ext uri="{0D108BD9-81ED-4DB2-BD59-A6C34878D82A}">
                    <a16:rowId xmlns:a16="http://schemas.microsoft.com/office/drawing/2014/main" val="1201131730"/>
                  </a:ext>
                </a:extLst>
              </a:tr>
              <a:tr h="566862">
                <a:tc vMerge="1">
                  <a:txBody>
                    <a:bodyPr/>
                    <a:lstStyle/>
                    <a:p>
                      <a:pPr algn="ctr"/>
                      <a:endParaRPr lang="en-US" dirty="0"/>
                    </a:p>
                  </a:txBody>
                  <a:tcPr/>
                </a:tc>
                <a:tc>
                  <a:txBody>
                    <a:bodyPr/>
                    <a:lstStyle/>
                    <a:p>
                      <a:pPr algn="ctr"/>
                      <a:r>
                        <a:rPr lang="en-US" dirty="0"/>
                        <a:t>664,379</a:t>
                      </a:r>
                    </a:p>
                  </a:txBody>
                  <a:tcPr/>
                </a:tc>
                <a:tc>
                  <a:txBody>
                    <a:bodyPr/>
                    <a:lstStyle/>
                    <a:p>
                      <a:pPr algn="ctr"/>
                      <a:r>
                        <a:rPr lang="en-US" dirty="0"/>
                        <a:t>874,847</a:t>
                      </a:r>
                    </a:p>
                  </a:txBody>
                  <a:tcPr/>
                </a:tc>
                <a:tc>
                  <a:txBody>
                    <a:bodyPr/>
                    <a:lstStyle/>
                    <a:p>
                      <a:pPr algn="ctr"/>
                      <a:r>
                        <a:rPr lang="en-US" dirty="0"/>
                        <a:t>854,923</a:t>
                      </a:r>
                    </a:p>
                  </a:txBody>
                  <a:tcPr/>
                </a:tc>
                <a:tc>
                  <a:txBody>
                    <a:bodyPr/>
                    <a:lstStyle/>
                    <a:p>
                      <a:pPr algn="ctr"/>
                      <a:r>
                        <a:rPr lang="en-US" dirty="0"/>
                        <a:t>798,050</a:t>
                      </a:r>
                    </a:p>
                  </a:txBody>
                  <a:tcPr/>
                </a:tc>
                <a:tc>
                  <a:txBody>
                    <a:bodyPr/>
                    <a:lstStyle/>
                    <a:p>
                      <a:pPr algn="ctr"/>
                      <a:r>
                        <a:rPr lang="en-US" dirty="0"/>
                        <a:t>-20.00%</a:t>
                      </a:r>
                    </a:p>
                  </a:txBody>
                  <a:tcPr/>
                </a:tc>
                <a:tc>
                  <a:txBody>
                    <a:bodyPr/>
                    <a:lstStyle/>
                    <a:p>
                      <a:pPr algn="ctr"/>
                      <a:r>
                        <a:rPr lang="en-US" dirty="0"/>
                        <a:t>5.10%</a:t>
                      </a:r>
                    </a:p>
                  </a:txBody>
                  <a:tcPr/>
                </a:tc>
                <a:tc>
                  <a:txBody>
                    <a:bodyPr/>
                    <a:lstStyle/>
                    <a:p>
                      <a:pPr algn="ctr"/>
                      <a:r>
                        <a:rPr lang="en-US" dirty="0"/>
                        <a:t>2.70%</a:t>
                      </a:r>
                    </a:p>
                  </a:txBody>
                  <a:tcPr/>
                </a:tc>
                <a:tc>
                  <a:txBody>
                    <a:bodyPr/>
                    <a:lstStyle/>
                    <a:p>
                      <a:pPr algn="ctr"/>
                      <a:r>
                        <a:rPr lang="en-US" dirty="0"/>
                        <a:t>-4.10%</a:t>
                      </a:r>
                    </a:p>
                  </a:txBody>
                  <a:tcPr/>
                </a:tc>
                <a:extLst>
                  <a:ext uri="{0D108BD9-81ED-4DB2-BD59-A6C34878D82A}">
                    <a16:rowId xmlns:a16="http://schemas.microsoft.com/office/drawing/2014/main" val="3622731894"/>
                  </a:ext>
                </a:extLst>
              </a:tr>
            </a:tbl>
          </a:graphicData>
        </a:graphic>
      </p:graphicFrame>
      <p:sp>
        <p:nvSpPr>
          <p:cNvPr id="3" name="Text Placeholder 24">
            <a:extLst>
              <a:ext uri="{FF2B5EF4-FFF2-40B4-BE49-F238E27FC236}">
                <a16:creationId xmlns:a16="http://schemas.microsoft.com/office/drawing/2014/main" id="{A81DD3BC-358A-CB4D-A9C3-2D75104E1DAA}"/>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Multi-model approach to improve forecast accuracy</a:t>
            </a:r>
          </a:p>
        </p:txBody>
      </p:sp>
      <p:cxnSp>
        <p:nvCxnSpPr>
          <p:cNvPr id="4" name="Straight Connector 3">
            <a:extLst>
              <a:ext uri="{FF2B5EF4-FFF2-40B4-BE49-F238E27FC236}">
                <a16:creationId xmlns:a16="http://schemas.microsoft.com/office/drawing/2014/main" id="{1E9B62EA-17D8-AD47-A94D-8F558438F348}"/>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6BB33229-8BA6-2846-B723-CB770BCDA331}"/>
              </a:ext>
            </a:extLst>
          </p:cNvPr>
          <p:cNvGraphicFramePr>
            <a:graphicFrameLocks noGrp="1"/>
          </p:cNvGraphicFramePr>
          <p:nvPr>
            <p:extLst>
              <p:ext uri="{D42A27DB-BD31-4B8C-83A1-F6EECF244321}">
                <p14:modId xmlns:p14="http://schemas.microsoft.com/office/powerpoint/2010/main" val="238433360"/>
              </p:ext>
            </p:extLst>
          </p:nvPr>
        </p:nvGraphicFramePr>
        <p:xfrm>
          <a:off x="676282" y="3735448"/>
          <a:ext cx="9745879" cy="1773804"/>
        </p:xfrm>
        <a:graphic>
          <a:graphicData uri="http://schemas.openxmlformats.org/drawingml/2006/table">
            <a:tbl>
              <a:tblPr firstRow="1" bandRow="1">
                <a:tableStyleId>{5C22544A-7EE6-4342-B048-85BDC9FD1C3A}</a:tableStyleId>
              </a:tblPr>
              <a:tblGrid>
                <a:gridCol w="758979">
                  <a:extLst>
                    <a:ext uri="{9D8B030D-6E8A-4147-A177-3AD203B41FA5}">
                      <a16:colId xmlns:a16="http://schemas.microsoft.com/office/drawing/2014/main" val="1804015408"/>
                    </a:ext>
                  </a:extLst>
                </a:gridCol>
                <a:gridCol w="1273215">
                  <a:extLst>
                    <a:ext uri="{9D8B030D-6E8A-4147-A177-3AD203B41FA5}">
                      <a16:colId xmlns:a16="http://schemas.microsoft.com/office/drawing/2014/main" val="4138478858"/>
                    </a:ext>
                  </a:extLst>
                </a:gridCol>
                <a:gridCol w="1167226">
                  <a:extLst>
                    <a:ext uri="{9D8B030D-6E8A-4147-A177-3AD203B41FA5}">
                      <a16:colId xmlns:a16="http://schemas.microsoft.com/office/drawing/2014/main" val="1166767608"/>
                    </a:ext>
                  </a:extLst>
                </a:gridCol>
                <a:gridCol w="1071052">
                  <a:extLst>
                    <a:ext uri="{9D8B030D-6E8A-4147-A177-3AD203B41FA5}">
                      <a16:colId xmlns:a16="http://schemas.microsoft.com/office/drawing/2014/main" val="253700664"/>
                    </a:ext>
                  </a:extLst>
                </a:gridCol>
                <a:gridCol w="1139709">
                  <a:extLst>
                    <a:ext uri="{9D8B030D-6E8A-4147-A177-3AD203B41FA5}">
                      <a16:colId xmlns:a16="http://schemas.microsoft.com/office/drawing/2014/main" val="1764765607"/>
                    </a:ext>
                  </a:extLst>
                </a:gridCol>
                <a:gridCol w="1146575">
                  <a:extLst>
                    <a:ext uri="{9D8B030D-6E8A-4147-A177-3AD203B41FA5}">
                      <a16:colId xmlns:a16="http://schemas.microsoft.com/office/drawing/2014/main" val="2930881487"/>
                    </a:ext>
                  </a:extLst>
                </a:gridCol>
                <a:gridCol w="1029857">
                  <a:extLst>
                    <a:ext uri="{9D8B030D-6E8A-4147-A177-3AD203B41FA5}">
                      <a16:colId xmlns:a16="http://schemas.microsoft.com/office/drawing/2014/main" val="3923876135"/>
                    </a:ext>
                  </a:extLst>
                </a:gridCol>
                <a:gridCol w="1179272">
                  <a:extLst>
                    <a:ext uri="{9D8B030D-6E8A-4147-A177-3AD203B41FA5}">
                      <a16:colId xmlns:a16="http://schemas.microsoft.com/office/drawing/2014/main" val="195087108"/>
                    </a:ext>
                  </a:extLst>
                </a:gridCol>
                <a:gridCol w="979994">
                  <a:extLst>
                    <a:ext uri="{9D8B030D-6E8A-4147-A177-3AD203B41FA5}">
                      <a16:colId xmlns:a16="http://schemas.microsoft.com/office/drawing/2014/main" val="133206039"/>
                    </a:ext>
                  </a:extLst>
                </a:gridCol>
              </a:tblGrid>
              <a:tr h="605653">
                <a:tc rowSpan="3">
                  <a:txBody>
                    <a:bodyPr/>
                    <a:lstStyle/>
                    <a:p>
                      <a:pPr algn="ctr"/>
                      <a:r>
                        <a:rPr lang="en-US" dirty="0"/>
                        <a:t>Client 2</a:t>
                      </a:r>
                    </a:p>
                  </a:txBody>
                  <a:tcPr vert="vert270"/>
                </a:tc>
                <a:tc gridSpan="4">
                  <a:txBody>
                    <a:bodyPr/>
                    <a:lstStyle/>
                    <a:p>
                      <a:pPr algn="ctr"/>
                      <a:r>
                        <a:rPr lang="en-US" dirty="0"/>
                        <a:t> 2019  Q2 Forecast</a:t>
                      </a:r>
                    </a:p>
                    <a:p>
                      <a:pPr algn="ctr"/>
                      <a:r>
                        <a:rPr lang="en-US" dirty="0"/>
                        <a:t>Sales Unit Volume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a:t>2019 Q2 Forecasted % change (as compared to 2018 Q2)</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72799695"/>
                  </a:ext>
                </a:extLst>
              </a:tr>
              <a:tr h="566862">
                <a:tc vMerge="1">
                  <a:txBody>
                    <a:bodyPr/>
                    <a:lstStyle/>
                    <a:p>
                      <a:pPr algn="ctr"/>
                      <a:endParaRPr lang="en-US" dirty="0"/>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extLst>
                  <a:ext uri="{0D108BD9-81ED-4DB2-BD59-A6C34878D82A}">
                    <a16:rowId xmlns:a16="http://schemas.microsoft.com/office/drawing/2014/main" val="1522679175"/>
                  </a:ext>
                </a:extLst>
              </a:tr>
              <a:tr h="566862">
                <a:tc vMerge="1">
                  <a:txBody>
                    <a:bodyPr/>
                    <a:lstStyle/>
                    <a:p>
                      <a:pPr algn="ctr"/>
                      <a:endParaRPr lang="en-US" dirty="0"/>
                    </a:p>
                  </a:txBody>
                  <a:tcPr/>
                </a:tc>
                <a:tc>
                  <a:txBody>
                    <a:bodyPr/>
                    <a:lstStyle/>
                    <a:p>
                      <a:pPr algn="ctr"/>
                      <a:r>
                        <a:rPr lang="en-US" dirty="0"/>
                        <a:t>508,748</a:t>
                      </a:r>
                    </a:p>
                  </a:txBody>
                  <a:tcPr/>
                </a:tc>
                <a:tc>
                  <a:txBody>
                    <a:bodyPr/>
                    <a:lstStyle/>
                    <a:p>
                      <a:pPr algn="ctr"/>
                      <a:r>
                        <a:rPr lang="en-US" dirty="0"/>
                        <a:t>623,593</a:t>
                      </a:r>
                    </a:p>
                  </a:txBody>
                  <a:tcPr/>
                </a:tc>
                <a:tc>
                  <a:txBody>
                    <a:bodyPr/>
                    <a:lstStyle/>
                    <a:p>
                      <a:pPr algn="ctr"/>
                      <a:r>
                        <a:rPr lang="en-US" dirty="0"/>
                        <a:t>621,819</a:t>
                      </a:r>
                    </a:p>
                  </a:txBody>
                  <a:tcPr/>
                </a:tc>
                <a:tc>
                  <a:txBody>
                    <a:bodyPr/>
                    <a:lstStyle/>
                    <a:p>
                      <a:pPr algn="ctr"/>
                      <a:r>
                        <a:rPr lang="en-US" dirty="0"/>
                        <a:t>584,720</a:t>
                      </a:r>
                    </a:p>
                  </a:txBody>
                  <a:tcPr/>
                </a:tc>
                <a:tc>
                  <a:txBody>
                    <a:bodyPr/>
                    <a:lstStyle/>
                    <a:p>
                      <a:pPr algn="ctr"/>
                      <a:r>
                        <a:rPr lang="en-US" dirty="0"/>
                        <a:t>-8.0%</a:t>
                      </a:r>
                    </a:p>
                  </a:txBody>
                  <a:tcPr/>
                </a:tc>
                <a:tc>
                  <a:txBody>
                    <a:bodyPr/>
                    <a:lstStyle/>
                    <a:p>
                      <a:pPr algn="ctr"/>
                      <a:r>
                        <a:rPr lang="en-US" dirty="0"/>
                        <a:t>12.0%</a:t>
                      </a:r>
                    </a:p>
                  </a:txBody>
                  <a:tcPr/>
                </a:tc>
                <a:tc>
                  <a:txBody>
                    <a:bodyPr/>
                    <a:lstStyle/>
                    <a:p>
                      <a:pPr algn="ctr"/>
                      <a:r>
                        <a:rPr lang="en-US" dirty="0"/>
                        <a:t>12.0%</a:t>
                      </a:r>
                    </a:p>
                  </a:txBody>
                  <a:tcPr/>
                </a:tc>
                <a:tc>
                  <a:txBody>
                    <a:bodyPr/>
                    <a:lstStyle/>
                    <a:p>
                      <a:pPr algn="ctr"/>
                      <a:r>
                        <a:rPr lang="en-US" dirty="0"/>
                        <a:t>5.50%</a:t>
                      </a:r>
                    </a:p>
                  </a:txBody>
                  <a:tcPr/>
                </a:tc>
                <a:extLst>
                  <a:ext uri="{0D108BD9-81ED-4DB2-BD59-A6C34878D82A}">
                    <a16:rowId xmlns:a16="http://schemas.microsoft.com/office/drawing/2014/main" val="2703329406"/>
                  </a:ext>
                </a:extLst>
              </a:tr>
            </a:tbl>
          </a:graphicData>
        </a:graphic>
      </p:graphicFrame>
    </p:spTree>
    <p:extLst>
      <p:ext uri="{BB962C8B-B14F-4D97-AF65-F5344CB8AC3E}">
        <p14:creationId xmlns:p14="http://schemas.microsoft.com/office/powerpoint/2010/main" val="29598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E2C325-5B2E-874D-B6EC-05D8A326B4F9}"/>
              </a:ext>
            </a:extLst>
          </p:cNvPr>
          <p:cNvGraphicFramePr>
            <a:graphicFrameLocks noGrp="1"/>
          </p:cNvGraphicFramePr>
          <p:nvPr>
            <p:extLst>
              <p:ext uri="{D42A27DB-BD31-4B8C-83A1-F6EECF244321}">
                <p14:modId xmlns:p14="http://schemas.microsoft.com/office/powerpoint/2010/main" val="3799722323"/>
              </p:ext>
            </p:extLst>
          </p:nvPr>
        </p:nvGraphicFramePr>
        <p:xfrm>
          <a:off x="676275" y="1185549"/>
          <a:ext cx="9745886" cy="2340666"/>
        </p:xfrm>
        <a:graphic>
          <a:graphicData uri="http://schemas.openxmlformats.org/drawingml/2006/table">
            <a:tbl>
              <a:tblPr firstRow="1" bandRow="1">
                <a:tableStyleId>{5C22544A-7EE6-4342-B048-85BDC9FD1C3A}</a:tableStyleId>
              </a:tblPr>
              <a:tblGrid>
                <a:gridCol w="782135">
                  <a:extLst>
                    <a:ext uri="{9D8B030D-6E8A-4147-A177-3AD203B41FA5}">
                      <a16:colId xmlns:a16="http://schemas.microsoft.com/office/drawing/2014/main" val="422263917"/>
                    </a:ext>
                  </a:extLst>
                </a:gridCol>
                <a:gridCol w="1238491">
                  <a:extLst>
                    <a:ext uri="{9D8B030D-6E8A-4147-A177-3AD203B41FA5}">
                      <a16:colId xmlns:a16="http://schemas.microsoft.com/office/drawing/2014/main" val="1221239133"/>
                    </a:ext>
                  </a:extLst>
                </a:gridCol>
                <a:gridCol w="1178801">
                  <a:extLst>
                    <a:ext uri="{9D8B030D-6E8A-4147-A177-3AD203B41FA5}">
                      <a16:colId xmlns:a16="http://schemas.microsoft.com/office/drawing/2014/main" val="3785535669"/>
                    </a:ext>
                  </a:extLst>
                </a:gridCol>
                <a:gridCol w="1071051">
                  <a:extLst>
                    <a:ext uri="{9D8B030D-6E8A-4147-A177-3AD203B41FA5}">
                      <a16:colId xmlns:a16="http://schemas.microsoft.com/office/drawing/2014/main" val="4182180350"/>
                    </a:ext>
                  </a:extLst>
                </a:gridCol>
                <a:gridCol w="1139710">
                  <a:extLst>
                    <a:ext uri="{9D8B030D-6E8A-4147-A177-3AD203B41FA5}">
                      <a16:colId xmlns:a16="http://schemas.microsoft.com/office/drawing/2014/main" val="1891422043"/>
                    </a:ext>
                  </a:extLst>
                </a:gridCol>
                <a:gridCol w="1146573">
                  <a:extLst>
                    <a:ext uri="{9D8B030D-6E8A-4147-A177-3AD203B41FA5}">
                      <a16:colId xmlns:a16="http://schemas.microsoft.com/office/drawing/2014/main" val="2453889071"/>
                    </a:ext>
                  </a:extLst>
                </a:gridCol>
                <a:gridCol w="1029857">
                  <a:extLst>
                    <a:ext uri="{9D8B030D-6E8A-4147-A177-3AD203B41FA5}">
                      <a16:colId xmlns:a16="http://schemas.microsoft.com/office/drawing/2014/main" val="981690238"/>
                    </a:ext>
                  </a:extLst>
                </a:gridCol>
                <a:gridCol w="1121400">
                  <a:extLst>
                    <a:ext uri="{9D8B030D-6E8A-4147-A177-3AD203B41FA5}">
                      <a16:colId xmlns:a16="http://schemas.microsoft.com/office/drawing/2014/main" val="1179639627"/>
                    </a:ext>
                  </a:extLst>
                </a:gridCol>
                <a:gridCol w="1037868">
                  <a:extLst>
                    <a:ext uri="{9D8B030D-6E8A-4147-A177-3AD203B41FA5}">
                      <a16:colId xmlns:a16="http://schemas.microsoft.com/office/drawing/2014/main" val="942029383"/>
                    </a:ext>
                  </a:extLst>
                </a:gridCol>
              </a:tblGrid>
              <a:tr h="605653">
                <a:tc rowSpan="3">
                  <a:txBody>
                    <a:bodyPr/>
                    <a:lstStyle/>
                    <a:p>
                      <a:pPr algn="ctr"/>
                      <a:r>
                        <a:rPr lang="en-US" dirty="0"/>
                        <a:t>Client 1</a:t>
                      </a:r>
                    </a:p>
                  </a:txBody>
                  <a:tcPr vert="vert270"/>
                </a:tc>
                <a:tc gridSpan="4">
                  <a:txBody>
                    <a:bodyPr/>
                    <a:lstStyle/>
                    <a:p>
                      <a:pPr algn="ctr"/>
                      <a:r>
                        <a:rPr lang="en-US" dirty="0"/>
                        <a:t> 2019  Q2 Forecast</a:t>
                      </a:r>
                    </a:p>
                    <a:p>
                      <a:pPr algn="ctr"/>
                      <a:r>
                        <a:rPr lang="en-US" dirty="0"/>
                        <a:t>Sales Unit Volume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a:t>2019 Q2 Forecasted % change (as compared to 2018 Q2)</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07566985"/>
                  </a:ext>
                </a:extLst>
              </a:tr>
              <a:tr h="566862">
                <a:tc vMerge="1">
                  <a:txBody>
                    <a:bodyPr/>
                    <a:lstStyle/>
                    <a:p>
                      <a:pPr algn="ctr"/>
                      <a:endParaRPr lang="en-US" dirty="0"/>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extLst>
                  <a:ext uri="{0D108BD9-81ED-4DB2-BD59-A6C34878D82A}">
                    <a16:rowId xmlns:a16="http://schemas.microsoft.com/office/drawing/2014/main" val="1201131730"/>
                  </a:ext>
                </a:extLst>
              </a:tr>
              <a:tr h="566862">
                <a:tc vMerge="1">
                  <a:txBody>
                    <a:bodyPr/>
                    <a:lstStyle/>
                    <a:p>
                      <a:pPr algn="ctr"/>
                      <a:endParaRPr lang="en-US" dirty="0"/>
                    </a:p>
                  </a:txBody>
                  <a:tcPr/>
                </a:tc>
                <a:tc>
                  <a:txBody>
                    <a:bodyPr/>
                    <a:lstStyle/>
                    <a:p>
                      <a:pPr algn="ctr"/>
                      <a:r>
                        <a:rPr lang="en-US" dirty="0"/>
                        <a:t>664,379</a:t>
                      </a:r>
                    </a:p>
                  </a:txBody>
                  <a:tcPr/>
                </a:tc>
                <a:tc>
                  <a:txBody>
                    <a:bodyPr/>
                    <a:lstStyle/>
                    <a:p>
                      <a:pPr algn="ctr"/>
                      <a:r>
                        <a:rPr lang="en-US" dirty="0"/>
                        <a:t>874,847</a:t>
                      </a:r>
                    </a:p>
                  </a:txBody>
                  <a:tcPr/>
                </a:tc>
                <a:tc>
                  <a:txBody>
                    <a:bodyPr/>
                    <a:lstStyle/>
                    <a:p>
                      <a:pPr algn="ctr"/>
                      <a:r>
                        <a:rPr lang="en-US" dirty="0"/>
                        <a:t>854,923</a:t>
                      </a:r>
                    </a:p>
                  </a:txBody>
                  <a:tcPr/>
                </a:tc>
                <a:tc>
                  <a:txBody>
                    <a:bodyPr/>
                    <a:lstStyle/>
                    <a:p>
                      <a:pPr algn="ctr"/>
                      <a:r>
                        <a:rPr lang="en-US" dirty="0"/>
                        <a:t>798,050</a:t>
                      </a:r>
                    </a:p>
                  </a:txBody>
                  <a:tcPr/>
                </a:tc>
                <a:tc>
                  <a:txBody>
                    <a:bodyPr/>
                    <a:lstStyle/>
                    <a:p>
                      <a:pPr algn="ctr"/>
                      <a:r>
                        <a:rPr lang="en-US" dirty="0"/>
                        <a:t>-20.00%</a:t>
                      </a:r>
                    </a:p>
                  </a:txBody>
                  <a:tcPr/>
                </a:tc>
                <a:tc>
                  <a:txBody>
                    <a:bodyPr/>
                    <a:lstStyle/>
                    <a:p>
                      <a:pPr algn="ctr"/>
                      <a:r>
                        <a:rPr lang="en-US" dirty="0"/>
                        <a:t>5.10%</a:t>
                      </a:r>
                    </a:p>
                  </a:txBody>
                  <a:tcPr/>
                </a:tc>
                <a:tc>
                  <a:txBody>
                    <a:bodyPr/>
                    <a:lstStyle/>
                    <a:p>
                      <a:pPr algn="ctr"/>
                      <a:r>
                        <a:rPr lang="en-US" dirty="0"/>
                        <a:t>2.70%</a:t>
                      </a:r>
                    </a:p>
                  </a:txBody>
                  <a:tcPr/>
                </a:tc>
                <a:tc>
                  <a:txBody>
                    <a:bodyPr/>
                    <a:lstStyle/>
                    <a:p>
                      <a:pPr algn="ctr"/>
                      <a:r>
                        <a:rPr lang="en-US" dirty="0"/>
                        <a:t>-4.10%</a:t>
                      </a:r>
                    </a:p>
                  </a:txBody>
                  <a:tcPr/>
                </a:tc>
                <a:extLst>
                  <a:ext uri="{0D108BD9-81ED-4DB2-BD59-A6C34878D82A}">
                    <a16:rowId xmlns:a16="http://schemas.microsoft.com/office/drawing/2014/main" val="3622731894"/>
                  </a:ext>
                </a:extLst>
              </a:tr>
              <a:tr h="566862">
                <a:tc>
                  <a:txBody>
                    <a:bodyPr/>
                    <a:lstStyle/>
                    <a:p>
                      <a:pPr algn="ctr"/>
                      <a:r>
                        <a:rPr lang="en-US" dirty="0"/>
                        <a:t>Actual</a:t>
                      </a:r>
                    </a:p>
                  </a:txBody>
                  <a:tcPr/>
                </a:tc>
                <a:tc gridSpan="4">
                  <a:txBody>
                    <a:bodyPr/>
                    <a:lstStyle/>
                    <a:p>
                      <a:pPr algn="ctr"/>
                      <a:r>
                        <a:rPr lang="en-US" dirty="0"/>
                        <a:t>733,910</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a:t>1.29%</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97159133"/>
                  </a:ext>
                </a:extLst>
              </a:tr>
            </a:tbl>
          </a:graphicData>
        </a:graphic>
      </p:graphicFrame>
      <p:graphicFrame>
        <p:nvGraphicFramePr>
          <p:cNvPr id="3" name="Table 2">
            <a:extLst>
              <a:ext uri="{FF2B5EF4-FFF2-40B4-BE49-F238E27FC236}">
                <a16:creationId xmlns:a16="http://schemas.microsoft.com/office/drawing/2014/main" id="{081A91DB-8728-B544-B7E0-D8CE0DB3F226}"/>
              </a:ext>
            </a:extLst>
          </p:cNvPr>
          <p:cNvGraphicFramePr>
            <a:graphicFrameLocks noGrp="1"/>
          </p:cNvGraphicFramePr>
          <p:nvPr>
            <p:extLst>
              <p:ext uri="{D42A27DB-BD31-4B8C-83A1-F6EECF244321}">
                <p14:modId xmlns:p14="http://schemas.microsoft.com/office/powerpoint/2010/main" val="1867216313"/>
              </p:ext>
            </p:extLst>
          </p:nvPr>
        </p:nvGraphicFramePr>
        <p:xfrm>
          <a:off x="676282" y="3735448"/>
          <a:ext cx="9745879" cy="2340666"/>
        </p:xfrm>
        <a:graphic>
          <a:graphicData uri="http://schemas.openxmlformats.org/drawingml/2006/table">
            <a:tbl>
              <a:tblPr firstRow="1" bandRow="1">
                <a:tableStyleId>{5C22544A-7EE6-4342-B048-85BDC9FD1C3A}</a:tableStyleId>
              </a:tblPr>
              <a:tblGrid>
                <a:gridCol w="770553">
                  <a:extLst>
                    <a:ext uri="{9D8B030D-6E8A-4147-A177-3AD203B41FA5}">
                      <a16:colId xmlns:a16="http://schemas.microsoft.com/office/drawing/2014/main" val="1804015408"/>
                    </a:ext>
                  </a:extLst>
                </a:gridCol>
                <a:gridCol w="1238492">
                  <a:extLst>
                    <a:ext uri="{9D8B030D-6E8A-4147-A177-3AD203B41FA5}">
                      <a16:colId xmlns:a16="http://schemas.microsoft.com/office/drawing/2014/main" val="4138478858"/>
                    </a:ext>
                  </a:extLst>
                </a:gridCol>
                <a:gridCol w="1190375">
                  <a:extLst>
                    <a:ext uri="{9D8B030D-6E8A-4147-A177-3AD203B41FA5}">
                      <a16:colId xmlns:a16="http://schemas.microsoft.com/office/drawing/2014/main" val="1166767608"/>
                    </a:ext>
                  </a:extLst>
                </a:gridCol>
                <a:gridCol w="1071052">
                  <a:extLst>
                    <a:ext uri="{9D8B030D-6E8A-4147-A177-3AD203B41FA5}">
                      <a16:colId xmlns:a16="http://schemas.microsoft.com/office/drawing/2014/main" val="253700664"/>
                    </a:ext>
                  </a:extLst>
                </a:gridCol>
                <a:gridCol w="1139709">
                  <a:extLst>
                    <a:ext uri="{9D8B030D-6E8A-4147-A177-3AD203B41FA5}">
                      <a16:colId xmlns:a16="http://schemas.microsoft.com/office/drawing/2014/main" val="1764765607"/>
                    </a:ext>
                  </a:extLst>
                </a:gridCol>
                <a:gridCol w="1146575">
                  <a:extLst>
                    <a:ext uri="{9D8B030D-6E8A-4147-A177-3AD203B41FA5}">
                      <a16:colId xmlns:a16="http://schemas.microsoft.com/office/drawing/2014/main" val="2930881487"/>
                    </a:ext>
                  </a:extLst>
                </a:gridCol>
                <a:gridCol w="1029857">
                  <a:extLst>
                    <a:ext uri="{9D8B030D-6E8A-4147-A177-3AD203B41FA5}">
                      <a16:colId xmlns:a16="http://schemas.microsoft.com/office/drawing/2014/main" val="3923876135"/>
                    </a:ext>
                  </a:extLst>
                </a:gridCol>
                <a:gridCol w="1179272">
                  <a:extLst>
                    <a:ext uri="{9D8B030D-6E8A-4147-A177-3AD203B41FA5}">
                      <a16:colId xmlns:a16="http://schemas.microsoft.com/office/drawing/2014/main" val="195087108"/>
                    </a:ext>
                  </a:extLst>
                </a:gridCol>
                <a:gridCol w="979994">
                  <a:extLst>
                    <a:ext uri="{9D8B030D-6E8A-4147-A177-3AD203B41FA5}">
                      <a16:colId xmlns:a16="http://schemas.microsoft.com/office/drawing/2014/main" val="133206039"/>
                    </a:ext>
                  </a:extLst>
                </a:gridCol>
              </a:tblGrid>
              <a:tr h="605653">
                <a:tc rowSpan="3">
                  <a:txBody>
                    <a:bodyPr/>
                    <a:lstStyle/>
                    <a:p>
                      <a:pPr algn="ctr"/>
                      <a:r>
                        <a:rPr lang="en-US" dirty="0"/>
                        <a:t>Client 2</a:t>
                      </a:r>
                    </a:p>
                  </a:txBody>
                  <a:tcPr vert="vert270"/>
                </a:tc>
                <a:tc gridSpan="4">
                  <a:txBody>
                    <a:bodyPr/>
                    <a:lstStyle/>
                    <a:p>
                      <a:pPr algn="ctr"/>
                      <a:r>
                        <a:rPr lang="en-US" dirty="0"/>
                        <a:t> 2019  Q2 Forecast</a:t>
                      </a:r>
                    </a:p>
                    <a:p>
                      <a:pPr algn="ctr"/>
                      <a:r>
                        <a:rPr lang="en-US" dirty="0"/>
                        <a:t>Sales Unit Volume</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dirty="0"/>
                        <a:t>2019 Q2 Forecasted % change (as compared to 2018 Q2)</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72799695"/>
                  </a:ext>
                </a:extLst>
              </a:tr>
              <a:tr h="566862">
                <a:tc vMerge="1">
                  <a:txBody>
                    <a:bodyPr/>
                    <a:lstStyle/>
                    <a:p>
                      <a:pPr algn="ctr"/>
                      <a:endParaRPr lang="en-US" dirty="0"/>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tc>
                  <a:txBody>
                    <a:bodyPr/>
                    <a:lstStyle/>
                    <a:p>
                      <a:pPr algn="ctr"/>
                      <a:r>
                        <a:rPr lang="en-US" dirty="0"/>
                        <a:t>Weekly</a:t>
                      </a:r>
                    </a:p>
                  </a:txBody>
                  <a:tcPr/>
                </a:tc>
                <a:tc>
                  <a:txBody>
                    <a:bodyPr/>
                    <a:lstStyle/>
                    <a:p>
                      <a:pPr algn="ctr"/>
                      <a:r>
                        <a:rPr lang="en-US" dirty="0"/>
                        <a:t>Monthly</a:t>
                      </a:r>
                    </a:p>
                  </a:txBody>
                  <a:tcPr/>
                </a:tc>
                <a:tc>
                  <a:txBody>
                    <a:bodyPr/>
                    <a:lstStyle/>
                    <a:p>
                      <a:pPr algn="ctr"/>
                      <a:r>
                        <a:rPr lang="en-US" dirty="0"/>
                        <a:t>Quarterly</a:t>
                      </a:r>
                    </a:p>
                  </a:txBody>
                  <a:tcPr/>
                </a:tc>
                <a:tc>
                  <a:txBody>
                    <a:bodyPr/>
                    <a:lstStyle/>
                    <a:p>
                      <a:pPr algn="ctr"/>
                      <a:r>
                        <a:rPr lang="en-US" dirty="0"/>
                        <a:t>Average</a:t>
                      </a:r>
                    </a:p>
                  </a:txBody>
                  <a:tcPr/>
                </a:tc>
                <a:extLst>
                  <a:ext uri="{0D108BD9-81ED-4DB2-BD59-A6C34878D82A}">
                    <a16:rowId xmlns:a16="http://schemas.microsoft.com/office/drawing/2014/main" val="1522679175"/>
                  </a:ext>
                </a:extLst>
              </a:tr>
              <a:tr h="566862">
                <a:tc vMerge="1">
                  <a:txBody>
                    <a:bodyPr/>
                    <a:lstStyle/>
                    <a:p>
                      <a:pPr algn="ctr"/>
                      <a:endParaRPr lang="en-US" dirty="0"/>
                    </a:p>
                  </a:txBody>
                  <a:tcPr/>
                </a:tc>
                <a:tc>
                  <a:txBody>
                    <a:bodyPr/>
                    <a:lstStyle/>
                    <a:p>
                      <a:pPr algn="ctr"/>
                      <a:r>
                        <a:rPr lang="en-US" dirty="0"/>
                        <a:t>508,748</a:t>
                      </a:r>
                    </a:p>
                  </a:txBody>
                  <a:tcPr/>
                </a:tc>
                <a:tc>
                  <a:txBody>
                    <a:bodyPr/>
                    <a:lstStyle/>
                    <a:p>
                      <a:pPr algn="ctr"/>
                      <a:r>
                        <a:rPr lang="en-US" dirty="0"/>
                        <a:t>623,593</a:t>
                      </a:r>
                    </a:p>
                  </a:txBody>
                  <a:tcPr/>
                </a:tc>
                <a:tc>
                  <a:txBody>
                    <a:bodyPr/>
                    <a:lstStyle/>
                    <a:p>
                      <a:pPr algn="ctr"/>
                      <a:r>
                        <a:rPr lang="en-US" dirty="0"/>
                        <a:t>621,819</a:t>
                      </a:r>
                    </a:p>
                  </a:txBody>
                  <a:tcPr/>
                </a:tc>
                <a:tc>
                  <a:txBody>
                    <a:bodyPr/>
                    <a:lstStyle/>
                    <a:p>
                      <a:pPr algn="ctr"/>
                      <a:r>
                        <a:rPr lang="en-US" dirty="0"/>
                        <a:t>584,720</a:t>
                      </a:r>
                    </a:p>
                  </a:txBody>
                  <a:tcPr/>
                </a:tc>
                <a:tc>
                  <a:txBody>
                    <a:bodyPr/>
                    <a:lstStyle/>
                    <a:p>
                      <a:pPr algn="ctr"/>
                      <a:r>
                        <a:rPr lang="en-US" dirty="0"/>
                        <a:t>-8.0%</a:t>
                      </a:r>
                    </a:p>
                  </a:txBody>
                  <a:tcPr/>
                </a:tc>
                <a:tc>
                  <a:txBody>
                    <a:bodyPr/>
                    <a:lstStyle/>
                    <a:p>
                      <a:pPr algn="ctr"/>
                      <a:r>
                        <a:rPr lang="en-US" dirty="0"/>
                        <a:t>12.0%</a:t>
                      </a:r>
                    </a:p>
                  </a:txBody>
                  <a:tcPr/>
                </a:tc>
                <a:tc>
                  <a:txBody>
                    <a:bodyPr/>
                    <a:lstStyle/>
                    <a:p>
                      <a:pPr algn="ctr"/>
                      <a:r>
                        <a:rPr lang="en-US" dirty="0"/>
                        <a:t>12.0%</a:t>
                      </a:r>
                    </a:p>
                  </a:txBody>
                  <a:tcPr/>
                </a:tc>
                <a:tc>
                  <a:txBody>
                    <a:bodyPr/>
                    <a:lstStyle/>
                    <a:p>
                      <a:pPr algn="ctr"/>
                      <a:r>
                        <a:rPr lang="en-US" dirty="0"/>
                        <a:t>5.50%</a:t>
                      </a:r>
                    </a:p>
                  </a:txBody>
                  <a:tcPr/>
                </a:tc>
                <a:extLst>
                  <a:ext uri="{0D108BD9-81ED-4DB2-BD59-A6C34878D82A}">
                    <a16:rowId xmlns:a16="http://schemas.microsoft.com/office/drawing/2014/main" val="2703329406"/>
                  </a:ext>
                </a:extLst>
              </a:tr>
              <a:tr h="566862">
                <a:tc>
                  <a:txBody>
                    <a:bodyPr/>
                    <a:lstStyle/>
                    <a:p>
                      <a:pPr algn="ctr"/>
                      <a:r>
                        <a:rPr lang="en-US" dirty="0"/>
                        <a:t>Actual</a:t>
                      </a:r>
                    </a:p>
                  </a:txBody>
                  <a:tcPr/>
                </a:tc>
                <a:tc gridSpan="4">
                  <a:txBody>
                    <a:bodyPr/>
                    <a:lstStyle/>
                    <a:p>
                      <a:pPr algn="ctr"/>
                      <a:r>
                        <a:rPr lang="en-US" dirty="0"/>
                        <a:t>572,730</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a:t>7.25%</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311557643"/>
                  </a:ext>
                </a:extLst>
              </a:tr>
            </a:tbl>
          </a:graphicData>
        </a:graphic>
      </p:graphicFrame>
      <p:sp>
        <p:nvSpPr>
          <p:cNvPr id="4" name="Text Placeholder 24">
            <a:extLst>
              <a:ext uri="{FF2B5EF4-FFF2-40B4-BE49-F238E27FC236}">
                <a16:creationId xmlns:a16="http://schemas.microsoft.com/office/drawing/2014/main" id="{01E3C3CC-6342-C340-B7A8-59F44AC7841F}"/>
              </a:ext>
            </a:extLst>
          </p:cNvPr>
          <p:cNvSpPr txBox="1">
            <a:spLocks/>
          </p:cNvSpPr>
          <p:nvPr/>
        </p:nvSpPr>
        <p:spPr>
          <a:xfrm>
            <a:off x="855133" y="414355"/>
            <a:ext cx="10696056" cy="332485"/>
          </a:xfrm>
          <a:prstGeom prst="rect">
            <a:avLst/>
          </a:prstGeom>
        </p:spPr>
        <p:txBody>
          <a:bodyPr vert="horz" lIns="60960" rIns="0" anchor="ctr" anchorCtr="0">
            <a:noAutofit/>
          </a:bodyPr>
          <a:lst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Century Gothic"/>
                <a:ea typeface="+mn-ea"/>
                <a:cs typeface="+mn-cs"/>
              </a:defRPr>
            </a:lvl1pPr>
            <a:lvl2pPr marL="742950" indent="-28575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2pPr>
            <a:lvl3pPr marL="11430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3pPr>
            <a:lvl4pPr marL="16002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4pPr>
            <a:lvl5pPr marL="2057400" indent="-228600" algn="l" defTabSz="914400" rtl="0" eaLnBrk="1" latinLnBrk="0" hangingPunct="1">
              <a:lnSpc>
                <a:spcPts val="1100"/>
              </a:lnSpc>
              <a:spcBef>
                <a:spcPts val="0"/>
              </a:spcBef>
              <a:buFont typeface="Arial" panose="020B0604020202020204" pitchFamily="34" charset="0"/>
              <a:buChar char="»"/>
              <a:defRPr sz="1000" b="0" i="0" kern="1200">
                <a:solidFill>
                  <a:schemeClr val="tx1"/>
                </a:solidFill>
                <a:latin typeface="Century Gothic"/>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219170">
              <a:defRPr/>
            </a:pPr>
            <a:r>
              <a:rPr lang="en-US" sz="2400" b="1" dirty="0">
                <a:solidFill>
                  <a:srgbClr val="060606"/>
                </a:solidFill>
              </a:rPr>
              <a:t>Multi-model approach to improve forecast accuracy</a:t>
            </a:r>
          </a:p>
        </p:txBody>
      </p:sp>
      <p:cxnSp>
        <p:nvCxnSpPr>
          <p:cNvPr id="5" name="Straight Connector 4">
            <a:extLst>
              <a:ext uri="{FF2B5EF4-FFF2-40B4-BE49-F238E27FC236}">
                <a16:creationId xmlns:a16="http://schemas.microsoft.com/office/drawing/2014/main" id="{EE31A994-95AC-5A4B-B31A-17FC40767C9F}"/>
              </a:ext>
            </a:extLst>
          </p:cNvPr>
          <p:cNvCxnSpPr>
            <a:cxnSpLocks/>
          </p:cNvCxnSpPr>
          <p:nvPr/>
        </p:nvCxnSpPr>
        <p:spPr>
          <a:xfrm>
            <a:off x="676275" y="361096"/>
            <a:ext cx="0" cy="4143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riangle 5">
            <a:extLst>
              <a:ext uri="{FF2B5EF4-FFF2-40B4-BE49-F238E27FC236}">
                <a16:creationId xmlns:a16="http://schemas.microsoft.com/office/drawing/2014/main" id="{12F4199B-FDFD-B24B-9299-A873C91E741E}"/>
              </a:ext>
            </a:extLst>
          </p:cNvPr>
          <p:cNvSpPr/>
          <p:nvPr/>
        </p:nvSpPr>
        <p:spPr>
          <a:xfrm>
            <a:off x="3175000" y="2736882"/>
            <a:ext cx="228600" cy="1905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36521928-F2E2-2646-A87B-8DBE5784CE26}"/>
              </a:ext>
            </a:extLst>
          </p:cNvPr>
          <p:cNvSpPr/>
          <p:nvPr/>
        </p:nvSpPr>
        <p:spPr>
          <a:xfrm rot="10800000">
            <a:off x="1968500" y="2736882"/>
            <a:ext cx="228600" cy="1905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31AA1990-E02B-304C-934A-D5F0620B32DE}"/>
              </a:ext>
            </a:extLst>
          </p:cNvPr>
          <p:cNvSpPr/>
          <p:nvPr/>
        </p:nvSpPr>
        <p:spPr>
          <a:xfrm rot="10800000">
            <a:off x="1968500" y="5314982"/>
            <a:ext cx="228600" cy="1905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DEF8F4CE-23FE-8E43-9585-AD9D1FDBED08}"/>
              </a:ext>
            </a:extLst>
          </p:cNvPr>
          <p:cNvSpPr/>
          <p:nvPr/>
        </p:nvSpPr>
        <p:spPr>
          <a:xfrm>
            <a:off x="3175000" y="5308664"/>
            <a:ext cx="228600" cy="1905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0240C20E-CE5F-3E43-A0FF-814377AE19EE}"/>
              </a:ext>
            </a:extLst>
          </p:cNvPr>
          <p:cNvSpPr/>
          <p:nvPr/>
        </p:nvSpPr>
        <p:spPr>
          <a:xfrm>
            <a:off x="4267200" y="2730564"/>
            <a:ext cx="228600" cy="1905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0172E1B2-2450-EC43-B544-C44009660F55}"/>
              </a:ext>
            </a:extLst>
          </p:cNvPr>
          <p:cNvSpPr/>
          <p:nvPr/>
        </p:nvSpPr>
        <p:spPr>
          <a:xfrm>
            <a:off x="4267200" y="5308664"/>
            <a:ext cx="228600" cy="1905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CC22B109-9542-B14A-A4BD-8C1EF75D8749}"/>
              </a:ext>
            </a:extLst>
          </p:cNvPr>
          <p:cNvSpPr/>
          <p:nvPr/>
        </p:nvSpPr>
        <p:spPr>
          <a:xfrm>
            <a:off x="5359400" y="2730628"/>
            <a:ext cx="228600" cy="1905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B80F043B-EFA8-9F4A-B49E-A20FF16D457C}"/>
              </a:ext>
            </a:extLst>
          </p:cNvPr>
          <p:cNvSpPr/>
          <p:nvPr/>
        </p:nvSpPr>
        <p:spPr>
          <a:xfrm>
            <a:off x="5359400" y="5308728"/>
            <a:ext cx="228600" cy="190500"/>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02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11757</TotalTime>
  <Words>2600</Words>
  <Application>Microsoft Macintosh PowerPoint</Application>
  <PresentationFormat>Widescreen</PresentationFormat>
  <Paragraphs>514</Paragraphs>
  <Slides>25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 Math</vt:lpstr>
      <vt:lpstr>Century Gothic</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Nataliya Portman</dc:creator>
  <cp:lastModifiedBy>Nataliya Portman</cp:lastModifiedBy>
  <cp:revision>188</cp:revision>
  <dcterms:created xsi:type="dcterms:W3CDTF">2019-09-08T16:51:26Z</dcterms:created>
  <dcterms:modified xsi:type="dcterms:W3CDTF">2019-09-18T20:24:12Z</dcterms:modified>
</cp:coreProperties>
</file>